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7"/>
  </p:notesMasterIdLst>
  <p:sldIdLst>
    <p:sldId id="258" r:id="rId2"/>
    <p:sldId id="282" r:id="rId3"/>
    <p:sldId id="285" r:id="rId4"/>
    <p:sldId id="286" r:id="rId5"/>
    <p:sldId id="284" r:id="rId6"/>
    <p:sldId id="272" r:id="rId7"/>
    <p:sldId id="273" r:id="rId8"/>
    <p:sldId id="274" r:id="rId9"/>
    <p:sldId id="298" r:id="rId10"/>
    <p:sldId id="299" r:id="rId11"/>
    <p:sldId id="275" r:id="rId12"/>
    <p:sldId id="300" r:id="rId13"/>
    <p:sldId id="276" r:id="rId14"/>
    <p:sldId id="277" r:id="rId15"/>
    <p:sldId id="301" r:id="rId16"/>
    <p:sldId id="278" r:id="rId17"/>
    <p:sldId id="280" r:id="rId18"/>
    <p:sldId id="288" r:id="rId19"/>
    <p:sldId id="289" r:id="rId20"/>
    <p:sldId id="287" r:id="rId21"/>
    <p:sldId id="281" r:id="rId22"/>
    <p:sldId id="290" r:id="rId23"/>
    <p:sldId id="294" r:id="rId24"/>
    <p:sldId id="291" r:id="rId25"/>
    <p:sldId id="292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78" userDrawn="1">
          <p15:clr>
            <a:srgbClr val="A4A3A4"/>
          </p15:clr>
        </p15:guide>
        <p15:guide id="2" pos="314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32FF"/>
    <a:srgbClr val="0052FF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69706EE-E96F-7E94-13FF-7A52C31C07C3}" v="9" dt="2021-08-13T08:55:06.30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529" autoAdjust="0"/>
    <p:restoredTop sz="91373" autoAdjust="0"/>
  </p:normalViewPr>
  <p:slideViewPr>
    <p:cSldViewPr snapToGrid="0" snapToObjects="1">
      <p:cViewPr varScale="1">
        <p:scale>
          <a:sx n="75" d="100"/>
          <a:sy n="75" d="100"/>
        </p:scale>
        <p:origin x="1042" y="58"/>
      </p:cViewPr>
      <p:guideLst>
        <p:guide orient="horz" pos="2478"/>
        <p:guide pos="3144"/>
      </p:guideLst>
    </p:cSldViewPr>
  </p:slideViewPr>
  <p:outlineViewPr>
    <p:cViewPr>
      <p:scale>
        <a:sx n="33" d="100"/>
        <a:sy n="33" d="100"/>
      </p:scale>
      <p:origin x="0" y="-72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0" d="100"/>
          <a:sy n="70" d="100"/>
        </p:scale>
        <p:origin x="2760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gif>
</file>

<file path=ppt/media/image10.png>
</file>

<file path=ppt/media/image11.png>
</file>

<file path=ppt/media/image110.png>
</file>

<file path=ppt/media/image12.png>
</file>

<file path=ppt/media/image120.png>
</file>

<file path=ppt/media/image13.tiff>
</file>

<file path=ppt/media/image14.tiff>
</file>

<file path=ppt/media/image15.tiff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B2B5F3-CA21-B746-93BD-89BD39E53309}" type="datetimeFigureOut">
              <a:rPr lang="en-US" smtClean="0"/>
              <a:t>1/13/2025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97D147-E104-D44D-A191-1057172D21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0869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314298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A8C755-C1FC-0342-5F14-A560921A7C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2096313-A61C-08DD-64EA-81C64204740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BF42C19-5539-CC24-CF6C-B0E781091E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603D5A-0A0C-8399-00B9-1D0A5D7D745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97D147-E104-D44D-A191-1057172D21D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4994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97D147-E104-D44D-A191-1057172D21D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2024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39B818-4CF1-6C7C-A037-5944A4BF50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1BC0751-AFAC-5822-FAFB-8C80290EEDA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D8BAC3B-2F66-DDD7-5F18-3D61FAE1A4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83783A-954A-B4D1-6759-0803C511877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97D147-E104-D44D-A191-1057172D21D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1062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97D147-E104-D44D-A191-1057172D21D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9816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97D147-E104-D44D-A191-1057172D21D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8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97D147-E104-D44D-A191-1057172D21D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14727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97D147-E104-D44D-A191-1057172D21D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7446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97D147-E104-D44D-A191-1057172D21D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23158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97D147-E104-D44D-A191-1057172D21D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60061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97D147-E104-D44D-A191-1057172D21D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0300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97D147-E104-D44D-A191-1057172D21D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3096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97D147-E104-D44D-A191-1057172D21D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49426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97D147-E104-D44D-A191-1057172D21D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42695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97D147-E104-D44D-A191-1057172D21D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65550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97D147-E104-D44D-A191-1057172D21D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81589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97D147-E104-D44D-A191-1057172D21D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3487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97D147-E104-D44D-A191-1057172D21D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078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97D147-E104-D44D-A191-1057172D21D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8345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97D147-E104-D44D-A191-1057172D21D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6744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97D147-E104-D44D-A191-1057172D21D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6412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97D147-E104-D44D-A191-1057172D21D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1840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Food (US) → Salivation (UR). </a:t>
            </a:r>
            <a:r>
              <a:rPr lang="en-US" dirty="0"/>
              <a:t>Unconditioned responses and stimuli are natural and unlearned.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Conditioned responses and stimuli are learned through association.</a:t>
            </a:r>
          </a:p>
          <a:p>
            <a:r>
              <a:rPr lang="en-US" b="1" dirty="0"/>
              <a:t>Association:</a:t>
            </a:r>
            <a:r>
              <a:rPr lang="en-US" dirty="0"/>
              <a:t> The strength of the learned response depends on the frequency and consistency of pairing the neutral stimulus with the unconditioned stimulus.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97D147-E104-D44D-A191-1057172D21D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3234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1031DE-811D-195C-295C-2ECB2478F1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925EE2B-3C85-7E01-FD51-3DEAD0D32FB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7B09A91-F4E3-85E2-B9C7-94B3F846D1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0A4FA5-346B-2CD9-40E5-37B4A3C0DD3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97D147-E104-D44D-A191-1057172D21D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362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69844" y="6356350"/>
            <a:ext cx="783956" cy="365125"/>
          </a:xfrm>
          <a:prstGeom prst="rect">
            <a:avLst/>
          </a:prstGeom>
        </p:spPr>
        <p:txBody>
          <a:bodyPr/>
          <a:lstStyle/>
          <a:p>
            <a:fld id="{683B8651-0143-4140-839E-3D3629208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8670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63107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776432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69844" y="6356350"/>
            <a:ext cx="783956" cy="365125"/>
          </a:xfrm>
          <a:prstGeom prst="rect">
            <a:avLst/>
          </a:prstGeom>
        </p:spPr>
        <p:txBody>
          <a:bodyPr/>
          <a:lstStyle/>
          <a:p>
            <a:fld id="{683B8651-0143-4140-839E-3D3629208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2878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l">
              <a:defRPr sz="5400" b="1" cap="sm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322947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2184863"/>
            <a:ext cx="5181600" cy="39920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84863"/>
            <a:ext cx="5181600" cy="39921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7079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2130606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954517"/>
            <a:ext cx="5157787" cy="32351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2130606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54517"/>
            <a:ext cx="5183188" cy="32351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914400" y="-56757"/>
            <a:ext cx="10515600" cy="103111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462656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-46335"/>
            <a:ext cx="10515600" cy="103111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936676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9AC30455-6915-9DDD-29D2-7A99A80E10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5218" y="-56757"/>
            <a:ext cx="10515600" cy="103111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624636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4290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715759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95218" y="-56757"/>
            <a:ext cx="10515600" cy="10311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2098623"/>
            <a:ext cx="10515600" cy="40783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69844" y="6356350"/>
            <a:ext cx="7839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0432FF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fld id="{683B8651-0143-4140-839E-3D36292080E8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914398"/>
            <a:ext cx="12192000" cy="10758"/>
          </a:xfrm>
          <a:prstGeom prst="line">
            <a:avLst/>
          </a:prstGeom>
          <a:ln w="22225"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95999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Segoe UI" charset="0"/>
          <a:ea typeface="Segoe UI" charset="0"/>
          <a:cs typeface="Segoe UI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Segoe UI" charset="0"/>
          <a:ea typeface="Segoe UI" charset="0"/>
          <a:cs typeface="Segoe UI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Segoe UI" charset="0"/>
          <a:ea typeface="Segoe UI" charset="0"/>
          <a:cs typeface="Segoe UI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Segoe UI" charset="0"/>
          <a:ea typeface="Segoe UI" charset="0"/>
          <a:cs typeface="Segoe UI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Segoe UI" charset="0"/>
          <a:ea typeface="Segoe UI" charset="0"/>
          <a:cs typeface="Segoe UI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Segoe UI" charset="0"/>
          <a:ea typeface="Segoe UI" charset="0"/>
          <a:cs typeface="Segoe UI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0" Type="http://schemas.openxmlformats.org/officeDocument/2006/relationships/image" Target="../media/image11.png"/><Relationship Id="rId4" Type="http://schemas.openxmlformats.org/officeDocument/2006/relationships/image" Target="../media/image8.png"/><Relationship Id="rId9" Type="http://schemas.microsoft.com/office/2007/relationships/hdphoto" Target="../media/hdphoto4.wdp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tif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python.org/3/tutorial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://cs231n.github.io/python-numpy-tutorial/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drive.google.com/file/d/0BxXI_RttTZAhVXBlMUVkQ1BVVDQ/view" TargetMode="Externa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incompleteideas.net/book/RLbook2018.pdf" TargetMode="External"/><Relationship Id="rId7" Type="http://schemas.openxmlformats.org/officeDocument/2006/relationships/hyperlink" Target="https://www.vfu.bg/en/e-Learning/Math--Bertsekas_Tsitsiklis_Introduction_to_probability.pdf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://www.sze.hu/~harmati/Sztochasztikus%20folyamatok/Prob_Stat_RandProc_EE_Leon_Garcia.pdf" TargetMode="External"/><Relationship Id="rId5" Type="http://schemas.openxmlformats.org/officeDocument/2006/relationships/hyperlink" Target="https://sites.ualberta.ca/~szepesva/papers/RLAlgsInMDPs.pdf" TargetMode="External"/><Relationship Id="rId4" Type="http://schemas.openxmlformats.org/officeDocument/2006/relationships/hyperlink" Target="https://arxiv.org/pdf/1811.12560.pdf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0.cs.ucl.ac.uk/staff/d.silver/web/Teaching.html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nptel.ac.in/courses/106106143/" TargetMode="External"/><Relationship Id="rId4" Type="http://schemas.openxmlformats.org/officeDocument/2006/relationships/hyperlink" Target="http://rail.eecs.berkeley.edu/deeprlcourse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1"/>
          <p:cNvSpPr txBox="1">
            <a:spLocks noGrp="1"/>
          </p:cNvSpPr>
          <p:nvPr>
            <p:ph type="ctrTitle"/>
          </p:nvPr>
        </p:nvSpPr>
        <p:spPr>
          <a:xfrm>
            <a:off x="1127448" y="1814964"/>
            <a:ext cx="9937104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Quattrocento Sans"/>
              <a:buNone/>
            </a:pPr>
            <a:r>
              <a:rPr lang="en-US" sz="3600" dirty="0"/>
              <a:t>Reinforcement Learning</a:t>
            </a:r>
            <a:endParaRPr sz="3600" i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88170D-3356-E932-2C88-0AD9FC30FC8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97172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EE67DC-3246-6BE5-4479-183B8E9C34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63356A58-6F13-318A-8D67-EE80D24E55A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79125" y="130675"/>
            <a:ext cx="7233749" cy="569671"/>
          </a:xfrm>
          <a:prstGeom prst="rect">
            <a:avLst/>
          </a:prstGeom>
        </p:spPr>
        <p:txBody>
          <a:bodyPr vert="horz" wrap="square" lIns="0" tIns="10950" rIns="0" bIns="0" rtlCol="0" anchor="ctr">
            <a:spAutoFit/>
          </a:bodyPr>
          <a:lstStyle/>
          <a:p>
            <a:pPr marL="11527">
              <a:lnSpc>
                <a:spcPct val="100000"/>
              </a:lnSpc>
              <a:spcBef>
                <a:spcPts val="86"/>
              </a:spcBef>
            </a:pPr>
            <a:r>
              <a:rPr lang="en-US" sz="3630" dirty="0"/>
              <a:t>Some more of Psychology</a:t>
            </a:r>
            <a:endParaRPr sz="3630" dirty="0">
              <a:solidFill>
                <a:srgbClr val="FF0000"/>
              </a:solidFill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242DFA4-CD10-3C82-1581-015CEB4E3EBA}"/>
              </a:ext>
            </a:extLst>
          </p:cNvPr>
          <p:cNvSpPr txBox="1">
            <a:spLocks/>
          </p:cNvSpPr>
          <p:nvPr/>
        </p:nvSpPr>
        <p:spPr>
          <a:xfrm>
            <a:off x="164892" y="1101287"/>
            <a:ext cx="11935668" cy="4655425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>
                <a:solidFill>
                  <a:srgbClr val="FF0000"/>
                </a:solidFill>
                <a:latin typeface="Segoe UI"/>
                <a:cs typeface="Segoe UI"/>
              </a:rPr>
              <a:t>Classical Conditioning</a:t>
            </a:r>
            <a:r>
              <a:rPr lang="en-US" sz="2400" dirty="0">
                <a:latin typeface="Segoe UI"/>
                <a:cs typeface="Segoe UI"/>
              </a:rPr>
              <a:t>: Theory developed by Ivan Pavlov (Nobel prize in 1904).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174722-A0E9-AC31-FFCD-B4DA03B0B36C}"/>
              </a:ext>
            </a:extLst>
          </p:cNvPr>
          <p:cNvSpPr txBox="1"/>
          <p:nvPr/>
        </p:nvSpPr>
        <p:spPr>
          <a:xfrm>
            <a:off x="164892" y="1726198"/>
            <a:ext cx="1060470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Fear of Needles: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Unconditioned Stimulus (US):</a:t>
            </a:r>
            <a:r>
              <a:rPr lang="en-US" dirty="0"/>
              <a:t> The pain from an injection.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Unconditioned Response (UR):</a:t>
            </a:r>
            <a:r>
              <a:rPr lang="en-US" dirty="0"/>
              <a:t> Feeling fear or discomfort.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Neutral Stimulus (NS):</a:t>
            </a:r>
            <a:r>
              <a:rPr lang="en-US" dirty="0"/>
              <a:t> The sight of a needle.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Conditioned Stimulus (CS):</a:t>
            </a:r>
            <a:r>
              <a:rPr lang="en-US" dirty="0"/>
              <a:t> The sight of a needle after repeated pairings with painful injections.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Conditioned Response (CR):</a:t>
            </a:r>
            <a:r>
              <a:rPr lang="en-US" dirty="0"/>
              <a:t> Feeling fear or discomfort when seeing the needle, even before it touches you.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FA849D-349B-09AF-2E0C-D980B87DD6AF}"/>
              </a:ext>
            </a:extLst>
          </p:cNvPr>
          <p:cNvSpPr txBox="1"/>
          <p:nvPr/>
        </p:nvSpPr>
        <p:spPr>
          <a:xfrm>
            <a:off x="327660" y="3748038"/>
            <a:ext cx="1169944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Alarm Clock Startling: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Unconditioned Stimulus  US:</a:t>
            </a:r>
            <a:r>
              <a:rPr lang="en-US" dirty="0"/>
              <a:t> The loud sound of the alarm.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Unconditioned Response UR:</a:t>
            </a:r>
            <a:r>
              <a:rPr lang="en-US" dirty="0"/>
              <a:t> Feeling startled or waking up suddenly.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Neutral Stimulus NS:</a:t>
            </a:r>
            <a:r>
              <a:rPr lang="en-US" dirty="0"/>
              <a:t> The specific ringtone or sound of the alarm.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Conditioned Stimulus CS:</a:t>
            </a:r>
            <a:r>
              <a:rPr lang="en-US" dirty="0"/>
              <a:t> The ringtone after repeatedly being associated with waking up.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Conditioned Response CR:</a:t>
            </a:r>
            <a:r>
              <a:rPr lang="en-US" dirty="0"/>
              <a:t> Feeling startled or alert when hearing the alarm tone, even in a different context.</a:t>
            </a:r>
          </a:p>
        </p:txBody>
      </p:sp>
    </p:spTree>
    <p:extLst>
      <p:ext uri="{BB962C8B-B14F-4D97-AF65-F5344CB8AC3E}">
        <p14:creationId xmlns:p14="http://schemas.microsoft.com/office/powerpoint/2010/main" val="33893850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79125" y="255623"/>
            <a:ext cx="7233749" cy="569671"/>
          </a:xfrm>
          <a:prstGeom prst="rect">
            <a:avLst/>
          </a:prstGeom>
        </p:spPr>
        <p:txBody>
          <a:bodyPr vert="horz" wrap="square" lIns="0" tIns="10950" rIns="0" bIns="0" rtlCol="0" anchor="ctr">
            <a:spAutoFit/>
          </a:bodyPr>
          <a:lstStyle/>
          <a:p>
            <a:pPr marL="11527">
              <a:lnSpc>
                <a:spcPct val="100000"/>
              </a:lnSpc>
              <a:spcBef>
                <a:spcPts val="86"/>
              </a:spcBef>
            </a:pPr>
            <a:r>
              <a:rPr lang="en-US" sz="3630" dirty="0"/>
              <a:t>Some more of Psychology</a:t>
            </a:r>
            <a:endParaRPr sz="3630" dirty="0">
              <a:solidFill>
                <a:srgbClr val="FF0000"/>
              </a:solidFill>
            </a:endParaRP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256332" y="1009757"/>
            <a:ext cx="11935668" cy="503089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FF0000"/>
                </a:solidFill>
              </a:rPr>
              <a:t>Classical Conditioning</a:t>
            </a:r>
            <a:r>
              <a:rPr lang="en-US" dirty="0"/>
              <a:t>: In an experiment with human babies, it was learnt that classical conditioning can occur in humans too.</a:t>
            </a:r>
          </a:p>
          <a:p>
            <a:pPr lvl="1"/>
            <a:r>
              <a:rPr lang="en-US" dirty="0"/>
              <a:t> John B. Watson in 1920 performed his famous “</a:t>
            </a:r>
            <a:r>
              <a:rPr lang="en-US" u="sng" dirty="0"/>
              <a:t>Little Albert experiment</a:t>
            </a:r>
            <a:r>
              <a:rPr lang="en-US" dirty="0"/>
              <a:t>”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Mary Cover Jones in 1924 performed her “Little Peter experiment” to show that “counter conditioning” is possible for human subjects.</a:t>
            </a:r>
          </a:p>
          <a:p>
            <a:r>
              <a:rPr lang="en-US" dirty="0"/>
              <a:t>In her Little Peter experiment, she demonstrated that fear could be reduced or eliminated in children through counterconditioning.</a:t>
            </a:r>
          </a:p>
        </p:txBody>
      </p:sp>
      <p:pic>
        <p:nvPicPr>
          <p:cNvPr id="3074" name="Picture 2" descr="https://upload.wikimedia.org/wikipedia/commons/c/cc/Little-albert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9579" y="2286296"/>
            <a:ext cx="3291781" cy="2123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764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65C5CF-83BD-89A0-A81F-8A691AF2F4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3845F148-DBB3-B833-D453-9FCE0CF642A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79125" y="255623"/>
            <a:ext cx="7233749" cy="569671"/>
          </a:xfrm>
          <a:prstGeom prst="rect">
            <a:avLst/>
          </a:prstGeom>
        </p:spPr>
        <p:txBody>
          <a:bodyPr vert="horz" wrap="square" lIns="0" tIns="10950" rIns="0" bIns="0" rtlCol="0" anchor="ctr">
            <a:spAutoFit/>
          </a:bodyPr>
          <a:lstStyle/>
          <a:p>
            <a:pPr marL="11527">
              <a:lnSpc>
                <a:spcPct val="100000"/>
              </a:lnSpc>
              <a:spcBef>
                <a:spcPts val="86"/>
              </a:spcBef>
            </a:pPr>
            <a:r>
              <a:rPr lang="en-US" sz="3630" dirty="0"/>
              <a:t>Some more of Psychology</a:t>
            </a:r>
            <a:endParaRPr sz="3630" dirty="0">
              <a:solidFill>
                <a:srgbClr val="FF0000"/>
              </a:solidFill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BB233CF3-5346-E9C3-C17F-FE8BA619BFF5}"/>
              </a:ext>
            </a:extLst>
          </p:cNvPr>
          <p:cNvSpPr txBox="1">
            <a:spLocks/>
          </p:cNvSpPr>
          <p:nvPr/>
        </p:nvSpPr>
        <p:spPr>
          <a:xfrm>
            <a:off x="256332" y="1162157"/>
            <a:ext cx="11935668" cy="503089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Mary Cover Jones in 1924 performed her “Little Peter experiment” to show that “counter conditioning” is possible for human subjects.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FEEB60E-C691-DF51-FE1D-05A23C502A95}"/>
              </a:ext>
            </a:extLst>
          </p:cNvPr>
          <p:cNvSpPr txBox="1"/>
          <p:nvPr/>
        </p:nvSpPr>
        <p:spPr>
          <a:xfrm>
            <a:off x="528320" y="2236827"/>
            <a:ext cx="1096264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/>
              <a:t>The Experiment:</a:t>
            </a:r>
          </a:p>
          <a:p>
            <a:pPr>
              <a:buFont typeface="+mj-lt"/>
              <a:buAutoNum type="arabicPeriod"/>
            </a:pPr>
            <a:r>
              <a:rPr lang="en-US" sz="1600" b="1" dirty="0"/>
              <a:t>Initial Problem:</a:t>
            </a:r>
            <a:endParaRPr lang="en-US" sz="1600" dirty="0"/>
          </a:p>
          <a:p>
            <a:pPr lvl="1"/>
            <a:r>
              <a:rPr lang="en-US" sz="1600" dirty="0"/>
              <a:t>Peter, a young boy, had a fear of rabbits (a phobia). When a rabbit was brought close to him, he exhibited fear and distress.</a:t>
            </a:r>
          </a:p>
          <a:p>
            <a:pPr>
              <a:buFont typeface="+mj-lt"/>
              <a:buAutoNum type="arabicPeriod"/>
            </a:pPr>
            <a:r>
              <a:rPr lang="en-US" sz="1600" b="1" dirty="0"/>
              <a:t>The Approach:</a:t>
            </a:r>
            <a:endParaRPr lang="en-US" sz="1600" dirty="0"/>
          </a:p>
          <a:p>
            <a:pPr marL="742950" lvl="1" indent="-285750">
              <a:buFont typeface="+mj-lt"/>
              <a:buAutoNum type="arabicPeriod"/>
            </a:pPr>
            <a:r>
              <a:rPr lang="en-US" sz="1600" dirty="0"/>
              <a:t>Jones introduced a rabbit (the feared stimulus) into the same room as Peter.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600" dirty="0"/>
              <a:t>At the same time, she provided Peter with a pleasant and enjoyable stimulus: his favorite food (e.g., milk and crackers).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600" dirty="0"/>
              <a:t>The rabbit was initially kept at a distance where Peter felt no fear but could still see it.</a:t>
            </a:r>
          </a:p>
          <a:p>
            <a:pPr>
              <a:buFont typeface="+mj-lt"/>
              <a:buAutoNum type="arabicPeriod"/>
            </a:pPr>
            <a:r>
              <a:rPr lang="en-US" sz="1600" b="1" dirty="0"/>
              <a:t>Gradual Desensitization:</a:t>
            </a:r>
            <a:endParaRPr lang="en-US" sz="1600" dirty="0"/>
          </a:p>
          <a:p>
            <a:pPr marL="742950" lvl="1" indent="-285750">
              <a:buFont typeface="+mj-lt"/>
              <a:buAutoNum type="arabicPeriod"/>
            </a:pPr>
            <a:r>
              <a:rPr lang="en-US" sz="1600" dirty="0"/>
              <a:t>Over time, the rabbit was moved progressively closer to Peter while he continued to eat and enjoy his favorite food.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600" dirty="0"/>
              <a:t>The positive experience of eating helped Peter form a new association with the rabbit, replacing fear with comfort.</a:t>
            </a:r>
          </a:p>
          <a:p>
            <a:pPr>
              <a:buFont typeface="+mj-lt"/>
              <a:buAutoNum type="arabicPeriod"/>
            </a:pPr>
            <a:r>
              <a:rPr lang="en-US" sz="1600" b="1" dirty="0"/>
              <a:t>Outcome:</a:t>
            </a:r>
            <a:endParaRPr lang="en-US" sz="1600" dirty="0"/>
          </a:p>
          <a:p>
            <a:pPr lvl="1"/>
            <a:r>
              <a:rPr lang="en-US" sz="1600" dirty="0"/>
              <a:t>Eventually, Peter was able to touch and interact with the rabbit without fear.</a:t>
            </a:r>
          </a:p>
          <a:p>
            <a:pPr lvl="1"/>
            <a:endParaRPr lang="en-US" sz="1600" dirty="0"/>
          </a:p>
          <a:p>
            <a:pPr lvl="1"/>
            <a:endParaRPr lang="en-US" sz="1600" dirty="0"/>
          </a:p>
          <a:p>
            <a:pPr lvl="1"/>
            <a:r>
              <a:rPr lang="en-US" sz="1600" dirty="0"/>
              <a:t>This demonstrated that phobias and conditioned fears could be countered through new positive associations.</a:t>
            </a:r>
          </a:p>
        </p:txBody>
      </p:sp>
    </p:spTree>
    <p:extLst>
      <p:ext uri="{BB962C8B-B14F-4D97-AF65-F5344CB8AC3E}">
        <p14:creationId xmlns:p14="http://schemas.microsoft.com/office/powerpoint/2010/main" val="2717085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76820" y="189867"/>
            <a:ext cx="7233749" cy="569671"/>
          </a:xfrm>
          <a:prstGeom prst="rect">
            <a:avLst/>
          </a:prstGeom>
        </p:spPr>
        <p:txBody>
          <a:bodyPr vert="horz" wrap="square" lIns="0" tIns="10950" rIns="0" bIns="0" rtlCol="0" anchor="ctr">
            <a:spAutoFit/>
          </a:bodyPr>
          <a:lstStyle/>
          <a:p>
            <a:pPr marL="11527">
              <a:lnSpc>
                <a:spcPct val="100000"/>
              </a:lnSpc>
              <a:spcBef>
                <a:spcPts val="86"/>
              </a:spcBef>
            </a:pPr>
            <a:r>
              <a:rPr lang="en-US" sz="3630" dirty="0"/>
              <a:t>Some more of Psychology</a:t>
            </a:r>
            <a:endParaRPr sz="3630" dirty="0">
              <a:solidFill>
                <a:srgbClr val="FF0000"/>
              </a:solidFill>
            </a:endParaRP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164892" y="1521538"/>
            <a:ext cx="11935668" cy="494583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At a similar time, Edward Thorndike was conducting experiments on cats to see how </a:t>
            </a:r>
            <a:r>
              <a:rPr lang="en-US" u="sng" dirty="0"/>
              <a:t>positive/negative feedback</a:t>
            </a:r>
            <a:r>
              <a:rPr lang="en-US" dirty="0"/>
              <a:t> affects </a:t>
            </a:r>
            <a:r>
              <a:rPr lang="en-US" u="sng" dirty="0"/>
              <a:t>goal directed</a:t>
            </a:r>
            <a:r>
              <a:rPr lang="en-US" dirty="0"/>
              <a:t> learning.</a:t>
            </a:r>
          </a:p>
        </p:txBody>
      </p:sp>
      <p:pic>
        <p:nvPicPr>
          <p:cNvPr id="4098" name="Picture 2" descr="mage result for thorndike law of effec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4171" y="2746154"/>
            <a:ext cx="3699045" cy="3252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11507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121220" y="105793"/>
            <a:ext cx="7233749" cy="569671"/>
          </a:xfrm>
          <a:prstGeom prst="rect">
            <a:avLst/>
          </a:prstGeom>
        </p:spPr>
        <p:txBody>
          <a:bodyPr vert="horz" wrap="square" lIns="0" tIns="10950" rIns="0" bIns="0" rtlCol="0" anchor="ctr">
            <a:spAutoFit/>
          </a:bodyPr>
          <a:lstStyle/>
          <a:p>
            <a:pPr marL="11527">
              <a:lnSpc>
                <a:spcPct val="100000"/>
              </a:lnSpc>
              <a:spcBef>
                <a:spcPts val="86"/>
              </a:spcBef>
            </a:pPr>
            <a:r>
              <a:rPr lang="en-US" sz="3630" dirty="0"/>
              <a:t>Some more of Psychology</a:t>
            </a:r>
            <a:endParaRPr sz="3630" dirty="0">
              <a:solidFill>
                <a:srgbClr val="FF0000"/>
              </a:solidFill>
            </a:endParaRP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164892" y="1084658"/>
            <a:ext cx="11935668" cy="494583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The Law of effect [Thorndike, 1911]:-</a:t>
            </a:r>
          </a:p>
          <a:p>
            <a:pPr lvl="1"/>
            <a:r>
              <a:rPr lang="en-US" dirty="0"/>
              <a:t>“Of several responses made to the same situation, those which are accompanied or closely followed by </a:t>
            </a:r>
            <a:r>
              <a:rPr lang="en-US" b="1" dirty="0">
                <a:solidFill>
                  <a:srgbClr val="0432FF"/>
                </a:solidFill>
              </a:rPr>
              <a:t>satisfaction</a:t>
            </a:r>
            <a:r>
              <a:rPr lang="en-US" dirty="0">
                <a:solidFill>
                  <a:srgbClr val="0432FF"/>
                </a:solidFill>
              </a:rPr>
              <a:t> </a:t>
            </a:r>
            <a:r>
              <a:rPr lang="en-US" dirty="0"/>
              <a:t>to the animal will, other things being equal, be more firmly connected with the situation, so that, when it recurs, they will be </a:t>
            </a:r>
            <a:r>
              <a:rPr lang="en-US" u="sng" dirty="0"/>
              <a:t>more likely to recur</a:t>
            </a:r>
            <a:r>
              <a:rPr lang="en-US" dirty="0"/>
              <a:t>; those which are accompanied or closely followed by </a:t>
            </a:r>
            <a:r>
              <a:rPr lang="en-US" b="1" dirty="0">
                <a:solidFill>
                  <a:srgbClr val="0432FF"/>
                </a:solidFill>
              </a:rPr>
              <a:t>discomfort</a:t>
            </a:r>
            <a:r>
              <a:rPr lang="en-US" dirty="0"/>
              <a:t> to the animal will, other things being equal, have their connections with that situation weakened, so that, when it recurs, they will be </a:t>
            </a:r>
            <a:r>
              <a:rPr lang="en-US" u="sng" dirty="0"/>
              <a:t>less likely to occur</a:t>
            </a:r>
            <a:r>
              <a:rPr lang="en-US" dirty="0"/>
              <a:t>. The greater the satisfaction or discomfort, the greater the strengthening or weakening of the bond.”</a:t>
            </a:r>
          </a:p>
          <a:p>
            <a:r>
              <a:rPr lang="en-US" dirty="0"/>
              <a:t>This is later studied more by B. F. Skinner and he popularized the term </a:t>
            </a:r>
            <a:r>
              <a:rPr lang="en-US" b="1" dirty="0">
                <a:solidFill>
                  <a:srgbClr val="FF0000"/>
                </a:solidFill>
              </a:rPr>
              <a:t>Operant Conditioning</a:t>
            </a:r>
            <a:r>
              <a:rPr lang="en-US" dirty="0"/>
              <a:t>.</a:t>
            </a:r>
          </a:p>
          <a:p>
            <a:r>
              <a:rPr lang="en-US" dirty="0"/>
              <a:t>Pigeons were provided food grains as reward for some “appropriate” behavior.</a:t>
            </a:r>
          </a:p>
          <a:p>
            <a:r>
              <a:rPr lang="en-US" dirty="0"/>
              <a:t>Skinner also came up with “Pigeon guided missiles” using similar principle.</a:t>
            </a:r>
          </a:p>
        </p:txBody>
      </p:sp>
    </p:spTree>
    <p:extLst>
      <p:ext uri="{BB962C8B-B14F-4D97-AF65-F5344CB8AC3E}">
        <p14:creationId xmlns:p14="http://schemas.microsoft.com/office/powerpoint/2010/main" val="38828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99551D-074D-5C52-EEA0-2B3E994A5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B10170-3299-C629-4310-B995E85D607B}"/>
              </a:ext>
            </a:extLst>
          </p:cNvPr>
          <p:cNvSpPr txBox="1"/>
          <p:nvPr/>
        </p:nvSpPr>
        <p:spPr>
          <a:xfrm>
            <a:off x="0" y="97197"/>
            <a:ext cx="5831840" cy="95410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1400" dirty="0"/>
              <a:t>The </a:t>
            </a:r>
            <a:r>
              <a:rPr lang="en-US" sz="1400" b="1" dirty="0"/>
              <a:t>Law of Effect</a:t>
            </a:r>
            <a:r>
              <a:rPr lang="en-US" sz="1400" dirty="0"/>
              <a:t>, proposed by Edward Thorndike in 1911, describes the basic principle of </a:t>
            </a:r>
            <a:r>
              <a:rPr lang="en-US" sz="1400" b="1" dirty="0"/>
              <a:t>learning through consequences</a:t>
            </a:r>
            <a:r>
              <a:rPr lang="en-US" sz="1400" dirty="0"/>
              <a:t>. It states that behaviors followed by satisfying outcomes are more likely to occur again, while those followed by discomfort or unpleasant outcomes are less likely to be repeated.</a:t>
            </a:r>
            <a:endParaRPr lang="en-IN" sz="14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00FD9CD-E75E-625F-15FA-A4026E758D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02635"/>
            <a:ext cx="4998720" cy="331478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3ADE39D-02ED-0F86-E489-C8075CD775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2180" y="4855005"/>
            <a:ext cx="4956540" cy="56988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74EC800-3A21-169F-4AE8-883110C952E8}"/>
              </a:ext>
            </a:extLst>
          </p:cNvPr>
          <p:cNvSpPr txBox="1"/>
          <p:nvPr/>
        </p:nvSpPr>
        <p:spPr>
          <a:xfrm>
            <a:off x="5831840" y="71478"/>
            <a:ext cx="6283960" cy="107721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accent5">
                    <a:lumMod val="75000"/>
                  </a:schemeClr>
                </a:solidFill>
              </a:rPr>
              <a:t>Operant Conditioning (B. F. Skinner):</a:t>
            </a:r>
          </a:p>
          <a:p>
            <a:r>
              <a:rPr lang="en-US" sz="1600" dirty="0">
                <a:solidFill>
                  <a:schemeClr val="accent5">
                    <a:lumMod val="75000"/>
                  </a:schemeClr>
                </a:solidFill>
              </a:rPr>
              <a:t>Skinner built on Thorndike's work by focusing on </a:t>
            </a:r>
            <a:r>
              <a:rPr lang="en-US" sz="1600" b="1" dirty="0">
                <a:solidFill>
                  <a:schemeClr val="accent5">
                    <a:lumMod val="75000"/>
                  </a:schemeClr>
                </a:solidFill>
              </a:rPr>
              <a:t>how behavior is shaped by reinforcement and punishment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</a:rPr>
              <a:t>. He developed more structured experiments and tools to study this principle, such as the </a:t>
            </a:r>
            <a:r>
              <a:rPr lang="en-US" sz="1600" b="1" dirty="0">
                <a:solidFill>
                  <a:schemeClr val="accent5">
                    <a:lumMod val="75000"/>
                  </a:schemeClr>
                </a:solidFill>
              </a:rPr>
              <a:t>Skinner box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</a:rPr>
              <a:t>.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6B13E7F-BA83-7E0D-7984-E9257180654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765492" y="1283483"/>
            <a:ext cx="5323840" cy="177654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3283242-8E60-4B4A-18D5-22F5A9D75F4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765492" y="3120860"/>
            <a:ext cx="5122199" cy="179716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7309D74-DE73-41B8-8C26-CD2FB0D6F96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31840" y="5139945"/>
            <a:ext cx="5831840" cy="1301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520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76820" y="105793"/>
            <a:ext cx="7233749" cy="569671"/>
          </a:xfrm>
          <a:prstGeom prst="rect">
            <a:avLst/>
          </a:prstGeom>
        </p:spPr>
        <p:txBody>
          <a:bodyPr vert="horz" wrap="square" lIns="0" tIns="10950" rIns="0" bIns="0" rtlCol="0" anchor="ctr">
            <a:spAutoFit/>
          </a:bodyPr>
          <a:lstStyle/>
          <a:p>
            <a:pPr marL="11527">
              <a:lnSpc>
                <a:spcPct val="100000"/>
              </a:lnSpc>
              <a:spcBef>
                <a:spcPts val="86"/>
              </a:spcBef>
            </a:pPr>
            <a:r>
              <a:rPr lang="en-US" sz="3630" dirty="0"/>
              <a:t>Some more of Psychology</a:t>
            </a:r>
            <a:endParaRPr sz="3630" dirty="0">
              <a:solidFill>
                <a:srgbClr val="FF0000"/>
              </a:solidFill>
            </a:endParaRP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164892" y="1521538"/>
            <a:ext cx="11935668" cy="494583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0432FF"/>
                </a:solidFill>
              </a:rPr>
              <a:t>Reinforcement/Punishment</a:t>
            </a:r>
            <a:r>
              <a:rPr lang="en-US" b="1" dirty="0"/>
              <a:t>:- </a:t>
            </a:r>
            <a:r>
              <a:rPr lang="en-US" dirty="0"/>
              <a:t>In Psychological terms, </a:t>
            </a:r>
            <a:r>
              <a:rPr lang="en-US" b="1" dirty="0">
                <a:solidFill>
                  <a:srgbClr val="0432FF"/>
                </a:solidFill>
              </a:rPr>
              <a:t>Reinforcement</a:t>
            </a:r>
            <a:r>
              <a:rPr lang="en-US" dirty="0"/>
              <a:t> is a consequence that causes a behavior to occur with greater frequency. </a:t>
            </a:r>
            <a:r>
              <a:rPr lang="en-US" b="1" dirty="0">
                <a:solidFill>
                  <a:srgbClr val="0432FF"/>
                </a:solidFill>
              </a:rPr>
              <a:t>Punishment</a:t>
            </a:r>
            <a:r>
              <a:rPr lang="en-US" dirty="0"/>
              <a:t> is a response or consequence that causes a behavior to occur with less frequency.</a:t>
            </a:r>
          </a:p>
          <a:p>
            <a:endParaRPr lang="en-US" dirty="0"/>
          </a:p>
          <a:p>
            <a:r>
              <a:rPr lang="en-US" dirty="0"/>
              <a:t>Reinforcement can also mean removal of aversive consequence (</a:t>
            </a:r>
            <a:r>
              <a:rPr lang="en-US" dirty="0">
                <a:solidFill>
                  <a:srgbClr val="FF0000"/>
                </a:solidFill>
              </a:rPr>
              <a:t>Negative</a:t>
            </a:r>
            <a:r>
              <a:rPr lang="en-US" dirty="0"/>
              <a:t> Reinforcement).</a:t>
            </a:r>
          </a:p>
          <a:p>
            <a:endParaRPr lang="en-US" dirty="0"/>
          </a:p>
          <a:p>
            <a:r>
              <a:rPr lang="en-US" dirty="0"/>
              <a:t>Similarly, Punishment can also mean removal of rewarding consequence (</a:t>
            </a:r>
            <a:r>
              <a:rPr lang="en-US" dirty="0">
                <a:solidFill>
                  <a:srgbClr val="FF0000"/>
                </a:solidFill>
              </a:rPr>
              <a:t>Negative</a:t>
            </a:r>
            <a:r>
              <a:rPr lang="en-US" dirty="0"/>
              <a:t> Punishment).</a:t>
            </a:r>
          </a:p>
        </p:txBody>
      </p:sp>
    </p:spTree>
    <p:extLst>
      <p:ext uri="{BB962C8B-B14F-4D97-AF65-F5344CB8AC3E}">
        <p14:creationId xmlns:p14="http://schemas.microsoft.com/office/powerpoint/2010/main" val="1121435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851" y="1074167"/>
            <a:ext cx="7087350" cy="2753448"/>
          </a:xfrm>
          <a:prstGeom prst="rect">
            <a:avLst/>
          </a:prstGeom>
        </p:spPr>
      </p:pic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5851" y="179707"/>
            <a:ext cx="7233749" cy="569671"/>
          </a:xfrm>
          <a:prstGeom prst="rect">
            <a:avLst/>
          </a:prstGeom>
        </p:spPr>
        <p:txBody>
          <a:bodyPr vert="horz" wrap="square" lIns="0" tIns="10950" rIns="0" bIns="0" rtlCol="0" anchor="ctr">
            <a:spAutoFit/>
          </a:bodyPr>
          <a:lstStyle/>
          <a:p>
            <a:pPr marL="11527">
              <a:lnSpc>
                <a:spcPct val="100000"/>
              </a:lnSpc>
              <a:spcBef>
                <a:spcPts val="86"/>
              </a:spcBef>
            </a:pPr>
            <a:r>
              <a:rPr lang="en-US" sz="3630" dirty="0"/>
              <a:t>Reinforcement Learning Setting</a:t>
            </a:r>
            <a:endParaRPr sz="3630" dirty="0">
              <a:solidFill>
                <a:srgbClr val="FF0000"/>
              </a:solidFill>
            </a:endParaRP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164892" y="1521538"/>
            <a:ext cx="11935668" cy="494583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317292" y="4071142"/>
            <a:ext cx="11935668" cy="215270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>
                <a:solidFill>
                  <a:srgbClr val="0432FF"/>
                </a:solidFill>
              </a:rPr>
              <a:t>Agent</a:t>
            </a:r>
            <a:r>
              <a:rPr lang="en-US" sz="2400" b="1" dirty="0"/>
              <a:t>:- </a:t>
            </a:r>
            <a:r>
              <a:rPr lang="en-US" sz="2400" dirty="0"/>
              <a:t>The learner or the decision maker.</a:t>
            </a:r>
          </a:p>
          <a:p>
            <a:r>
              <a:rPr lang="en-US" sz="2400" b="1" dirty="0">
                <a:solidFill>
                  <a:srgbClr val="0432FF"/>
                </a:solidFill>
              </a:rPr>
              <a:t>Environment</a:t>
            </a:r>
            <a:r>
              <a:rPr lang="en-US" sz="2400" b="1" dirty="0"/>
              <a:t>:- </a:t>
            </a:r>
            <a:r>
              <a:rPr lang="en-US" sz="2400" dirty="0"/>
              <a:t>The thing the learner interacts with, comprising everything outside the agent.</a:t>
            </a:r>
          </a:p>
          <a:p>
            <a:r>
              <a:rPr lang="en-US" sz="2400" dirty="0"/>
              <a:t>They interact continually. The agent selects actions. The environment responds to these actions by presenting new situation and giving rewards for the action.</a:t>
            </a:r>
          </a:p>
        </p:txBody>
      </p:sp>
    </p:spTree>
    <p:extLst>
      <p:ext uri="{BB962C8B-B14F-4D97-AF65-F5344CB8AC3E}">
        <p14:creationId xmlns:p14="http://schemas.microsoft.com/office/powerpoint/2010/main" val="1685085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2325" y="920985"/>
            <a:ext cx="7087350" cy="2753448"/>
          </a:xfrm>
          <a:prstGeom prst="rect">
            <a:avLst/>
          </a:prstGeom>
        </p:spPr>
      </p:pic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330421" y="105793"/>
            <a:ext cx="7233749" cy="569671"/>
          </a:xfrm>
          <a:prstGeom prst="rect">
            <a:avLst/>
          </a:prstGeom>
        </p:spPr>
        <p:txBody>
          <a:bodyPr vert="horz" wrap="square" lIns="0" tIns="10950" rIns="0" bIns="0" rtlCol="0" anchor="ctr">
            <a:spAutoFit/>
          </a:bodyPr>
          <a:lstStyle/>
          <a:p>
            <a:pPr marL="11527">
              <a:lnSpc>
                <a:spcPct val="100000"/>
              </a:lnSpc>
              <a:spcBef>
                <a:spcPts val="86"/>
              </a:spcBef>
            </a:pPr>
            <a:r>
              <a:rPr lang="en-US" sz="3630" dirty="0"/>
              <a:t>Reinforcement Learning Setting</a:t>
            </a:r>
            <a:endParaRPr sz="3630" dirty="0">
              <a:solidFill>
                <a:srgbClr val="FF0000"/>
              </a:solidFill>
            </a:endParaRP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164892" y="1521538"/>
            <a:ext cx="11935668" cy="494583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317292" y="4182259"/>
            <a:ext cx="11935668" cy="215270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0000"/>
              </a:lnSpc>
              <a:spcBef>
                <a:spcPts val="400"/>
              </a:spcBef>
            </a:pPr>
            <a:r>
              <a:rPr lang="en-US" b="1" dirty="0">
                <a:solidFill>
                  <a:srgbClr val="0432FF"/>
                </a:solidFill>
              </a:rPr>
              <a:t>Reward</a:t>
            </a:r>
            <a:r>
              <a:rPr lang="en-US" b="1" dirty="0"/>
              <a:t>:- </a:t>
            </a:r>
            <a:r>
              <a:rPr lang="en-US" dirty="0"/>
              <a:t>Rewards are scalar measures defining what are the good and bad events for the agent.</a:t>
            </a:r>
          </a:p>
          <a:p>
            <a:pPr>
              <a:lnSpc>
                <a:spcPct val="80000"/>
              </a:lnSpc>
              <a:spcBef>
                <a:spcPts val="400"/>
              </a:spcBef>
            </a:pPr>
            <a:r>
              <a:rPr lang="en-US" b="1" dirty="0">
                <a:solidFill>
                  <a:srgbClr val="0432FF"/>
                </a:solidFill>
              </a:rPr>
              <a:t>Value</a:t>
            </a:r>
            <a:r>
              <a:rPr lang="en-US" dirty="0"/>
              <a:t>:- Value of a state is the total amount of reward an agent is expected to get in future starting from that state.</a:t>
            </a:r>
          </a:p>
          <a:p>
            <a:pPr>
              <a:lnSpc>
                <a:spcPct val="80000"/>
              </a:lnSpc>
              <a:spcBef>
                <a:spcPts val="400"/>
              </a:spcBef>
            </a:pPr>
            <a:endParaRPr lang="en-US" dirty="0"/>
          </a:p>
        </p:txBody>
      </p:sp>
      <p:grpSp>
        <p:nvGrpSpPr>
          <p:cNvPr id="20" name="Group 19"/>
          <p:cNvGrpSpPr/>
          <p:nvPr/>
        </p:nvGrpSpPr>
        <p:grpSpPr>
          <a:xfrm>
            <a:off x="156649" y="5667967"/>
            <a:ext cx="12031354" cy="947138"/>
            <a:chOff x="156649" y="5667967"/>
            <a:chExt cx="12031354" cy="947138"/>
          </a:xfrm>
        </p:grpSpPr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23221" y="5667967"/>
              <a:ext cx="10479626" cy="947138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10902846" y="5831174"/>
              <a:ext cx="12851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i="1" dirty="0"/>
                <a:t>Sutton and </a:t>
              </a:r>
              <a:r>
                <a:rPr lang="en-US" i="1" dirty="0" err="1"/>
                <a:t>Barto</a:t>
              </a:r>
              <a:endParaRPr lang="en-US" i="1" dirty="0"/>
            </a:p>
          </p:txBody>
        </p:sp>
        <p:cxnSp>
          <p:nvCxnSpPr>
            <p:cNvPr id="9" name="Straight Connector 8"/>
            <p:cNvCxnSpPr/>
            <p:nvPr/>
          </p:nvCxnSpPr>
          <p:spPr>
            <a:xfrm>
              <a:off x="7015394" y="5962414"/>
              <a:ext cx="3852472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7069363" y="6318329"/>
              <a:ext cx="3757034" cy="12663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13" name="Rectangle 12"/>
            <p:cNvSpPr/>
            <p:nvPr/>
          </p:nvSpPr>
          <p:spPr>
            <a:xfrm>
              <a:off x="156649" y="5667967"/>
              <a:ext cx="2038663" cy="32548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" name="Straight Connector 16"/>
            <p:cNvCxnSpPr/>
            <p:nvPr/>
          </p:nvCxnSpPr>
          <p:spPr>
            <a:xfrm>
              <a:off x="423221" y="6334961"/>
              <a:ext cx="2053599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0802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6820" y="1421681"/>
            <a:ext cx="7087350" cy="2753448"/>
          </a:xfrm>
          <a:prstGeom prst="rect">
            <a:avLst/>
          </a:prstGeom>
        </p:spPr>
      </p:pic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5851" y="200027"/>
            <a:ext cx="7233749" cy="569671"/>
          </a:xfrm>
          <a:prstGeom prst="rect">
            <a:avLst/>
          </a:prstGeom>
        </p:spPr>
        <p:txBody>
          <a:bodyPr vert="horz" wrap="square" lIns="0" tIns="10950" rIns="0" bIns="0" rtlCol="0" anchor="ctr">
            <a:spAutoFit/>
          </a:bodyPr>
          <a:lstStyle/>
          <a:p>
            <a:pPr marL="11527">
              <a:lnSpc>
                <a:spcPct val="100000"/>
              </a:lnSpc>
              <a:spcBef>
                <a:spcPts val="86"/>
              </a:spcBef>
            </a:pPr>
            <a:r>
              <a:rPr lang="en-US" sz="3630" dirty="0"/>
              <a:t>Reinforcement Learning Setting</a:t>
            </a:r>
            <a:endParaRPr sz="3630" dirty="0">
              <a:solidFill>
                <a:srgbClr val="FF0000"/>
              </a:solidFill>
            </a:endParaRP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164892" y="1521538"/>
            <a:ext cx="11935668" cy="494583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2"/>
              <p:cNvSpPr txBox="1">
                <a:spLocks/>
              </p:cNvSpPr>
              <p:nvPr/>
            </p:nvSpPr>
            <p:spPr>
              <a:xfrm>
                <a:off x="317292" y="4407109"/>
                <a:ext cx="11935668" cy="2152702"/>
              </a:xfrm>
              <a:prstGeom prst="rect">
                <a:avLst/>
              </a:prstGeom>
            </p:spPr>
            <p:txBody>
              <a:bodyPr/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/>
                  <a:buChar char="•"/>
                  <a:defRPr sz="2800" kern="1200">
                    <a:solidFill>
                      <a:schemeClr val="tx1"/>
                    </a:solidFill>
                    <a:latin typeface="Segoe UI" charset="0"/>
                    <a:ea typeface="Segoe UI" charset="0"/>
                    <a:cs typeface="Segoe UI" charset="0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2400" kern="1200">
                    <a:solidFill>
                      <a:schemeClr val="tx1"/>
                    </a:solidFill>
                    <a:latin typeface="Segoe UI" charset="0"/>
                    <a:ea typeface="Segoe UI" charset="0"/>
                    <a:cs typeface="Segoe UI" charset="0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Segoe UI" charset="0"/>
                    <a:ea typeface="Segoe UI" charset="0"/>
                    <a:cs typeface="Segoe UI" charset="0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Segoe UI" charset="0"/>
                    <a:ea typeface="Segoe UI" charset="0"/>
                    <a:cs typeface="Segoe UI" charset="0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Segoe UI" charset="0"/>
                    <a:ea typeface="Segoe UI" charset="0"/>
                    <a:cs typeface="Segoe UI" charset="0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Bef>
                    <a:spcPts val="800"/>
                  </a:spcBef>
                </a:pPr>
                <a:r>
                  <a:rPr lang="en-US" b="1" dirty="0">
                    <a:solidFill>
                      <a:srgbClr val="0432FF"/>
                    </a:solidFill>
                  </a:rPr>
                  <a:t>Goal in RL Problem</a:t>
                </a:r>
                <a:r>
                  <a:rPr lang="en-US" dirty="0"/>
                  <a:t>:- to maximize the total reward “in expectation” over the long run.</a:t>
                </a:r>
              </a:p>
              <a:p>
                <a:pPr>
                  <a:spcBef>
                    <a:spcPts val="800"/>
                  </a:spcBef>
                </a:pPr>
                <a14:m>
                  <m:oMath xmlns:m="http://schemas.openxmlformats.org/officeDocument/2006/math"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𝜏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≝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2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2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,…</m:t>
                        </m:r>
                      </m:e>
                    </m:d>
                    <m: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,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𝑝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l-GR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τ</m:t>
                        </m:r>
                      </m:e>
                    </m:d>
                    <m: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𝑝</m:t>
                    </m:r>
                    <m: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s</m:t>
                        </m:r>
                      </m:e>
                      <m:sub>
                        <m:r>
                          <a:rPr lang="en-US" b="0" i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</m:sub>
                    </m:sSub>
                    <m: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)</m:t>
                    </m:r>
                    <m:nary>
                      <m:naryPr>
                        <m:chr m:val="∏"/>
                        <m:limLoc m:val="subSup"/>
                        <m:supHide m:val="on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9"/>
                          </m:rP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𝑡</m:t>
                        </m:r>
                      </m:sub>
                      <m:sup/>
                      <m:e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𝑝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𝑡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|</m:t>
                            </m:r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𝑡</m:t>
                                </m:r>
                              </m:sub>
                            </m:sSub>
                          </m:e>
                        </m:d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𝑝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𝑡</m:t>
                            </m:r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+1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)</m:t>
                        </m:r>
                      </m:e>
                    </m:nary>
                  </m:oMath>
                </a14:m>
                <a:endParaRPr lang="en-US" b="0" dirty="0">
                  <a:ea typeface="Cambria Math" charset="0"/>
                  <a:cs typeface="Cambria Math" charset="0"/>
                </a:endParaRPr>
              </a:p>
              <a:p>
                <a:pPr>
                  <a:spcBef>
                    <a:spcPts val="800"/>
                  </a:spcBef>
                </a:pPr>
                <a14:m>
                  <m:oMath xmlns:m="http://schemas.openxmlformats.org/officeDocument/2006/math"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max</m:t>
                        </m:r>
                      </m:fName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𝔼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𝜏</m:t>
                            </m:r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~</m:t>
                            </m:r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𝑝</m:t>
                            </m:r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(</m:t>
                            </m:r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𝜏</m:t>
                            </m:r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)</m:t>
                            </m:r>
                          </m:sub>
                        </m:sSub>
                        <m:d>
                          <m:dPr>
                            <m:begChr m:val="["/>
                            <m:endChr m:val="]"/>
                            <m:ctrlPr>
                              <a:rPr lang="mr-IN" b="0" i="1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dPr>
                          <m:e>
                            <m:nary>
                              <m:naryPr>
                                <m:chr m:val="∑"/>
                                <m:supHide m:val="on"/>
                                <m:ctrlPr>
                                  <a:rPr lang="mr-IN" b="0" i="1" smtClean="0">
                                    <a:latin typeface="Cambria Math" panose="02040503050406030204" pitchFamily="18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𝑡</m:t>
                                </m:r>
                              </m:sub>
                              <m:sup/>
                              <m:e>
                                <m: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𝑅</m:t>
                                </m:r>
                                <m: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(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charset="0"/>
                                        <a:cs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𝑡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charset="0"/>
                                        <a:cs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𝑡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)</m:t>
                                </m:r>
                              </m:e>
                            </m:nary>
                          </m:e>
                        </m:d>
                      </m:e>
                    </m:func>
                  </m:oMath>
                </a14:m>
                <a:endParaRPr lang="en-US" b="0" dirty="0">
                  <a:ea typeface="Cambria Math" charset="0"/>
                  <a:cs typeface="Cambria Math" charset="0"/>
                </a:endParaRPr>
              </a:p>
            </p:txBody>
          </p:sp>
        </mc:Choice>
        <mc:Fallback xmlns="">
          <p:sp>
            <p:nvSpPr>
              <p:cNvPr id="7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7292" y="4407109"/>
                <a:ext cx="11935668" cy="2152702"/>
              </a:xfrm>
              <a:prstGeom prst="rect">
                <a:avLst/>
              </a:prstGeom>
              <a:blipFill rotWithShape="0">
                <a:blip r:embed="rId4"/>
                <a:stretch>
                  <a:fillRect l="-919" t="-48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89903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76820" y="951867"/>
            <a:ext cx="7233749" cy="569671"/>
          </a:xfrm>
          <a:prstGeom prst="rect">
            <a:avLst/>
          </a:prstGeom>
        </p:spPr>
        <p:txBody>
          <a:bodyPr vert="horz" wrap="square" lIns="0" tIns="10950" rIns="0" bIns="0" rtlCol="0" anchor="ctr">
            <a:spAutoFit/>
          </a:bodyPr>
          <a:lstStyle/>
          <a:p>
            <a:pPr marL="11527">
              <a:lnSpc>
                <a:spcPct val="100000"/>
              </a:lnSpc>
              <a:spcBef>
                <a:spcPts val="86"/>
              </a:spcBef>
            </a:pPr>
            <a:r>
              <a:rPr lang="en-US" sz="3630" dirty="0"/>
              <a:t>Course Information</a:t>
            </a:r>
            <a:endParaRPr sz="3630" dirty="0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164892" y="1461578"/>
            <a:ext cx="11935668" cy="465542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3000"/>
              </a:lnSpc>
            </a:pPr>
            <a:endParaRPr lang="en-US" b="1" dirty="0"/>
          </a:p>
          <a:p>
            <a:pPr>
              <a:lnSpc>
                <a:spcPts val="3000"/>
              </a:lnSpc>
            </a:pPr>
            <a:r>
              <a:rPr lang="en-US" b="1" dirty="0"/>
              <a:t>Prerequisites</a:t>
            </a:r>
            <a:r>
              <a:rPr lang="en-US" dirty="0"/>
              <a:t>: 1. CS60010: Deep Learning.</a:t>
            </a:r>
          </a:p>
          <a:p>
            <a:pPr>
              <a:lnSpc>
                <a:spcPts val="3000"/>
              </a:lnSpc>
            </a:pPr>
            <a:endParaRPr lang="en-US" dirty="0"/>
          </a:p>
          <a:p>
            <a:pPr>
              <a:lnSpc>
                <a:spcPts val="3000"/>
              </a:lnSpc>
            </a:pPr>
            <a:endParaRPr lang="en-US" dirty="0"/>
          </a:p>
          <a:p>
            <a:pPr>
              <a:lnSpc>
                <a:spcPts val="3000"/>
              </a:lnSpc>
            </a:pPr>
            <a:r>
              <a:rPr lang="en-US" b="1" dirty="0"/>
              <a:t>Python Proficiency</a:t>
            </a:r>
            <a:r>
              <a:rPr lang="en-US" dirty="0"/>
              <a:t>: Proficiency in Python. Familiarity with some Deep Learning tools (</a:t>
            </a:r>
            <a:r>
              <a:rPr lang="en-US" dirty="0" err="1"/>
              <a:t>Tensorflow</a:t>
            </a:r>
            <a:r>
              <a:rPr lang="en-US" dirty="0"/>
              <a:t>, </a:t>
            </a:r>
            <a:r>
              <a:rPr lang="en-US" dirty="0" err="1"/>
              <a:t>Pytorch</a:t>
            </a:r>
            <a:r>
              <a:rPr lang="en-US" dirty="0"/>
              <a:t> etc.) could be handy. A few links to get started.</a:t>
            </a:r>
          </a:p>
          <a:p>
            <a:pPr lvl="1">
              <a:lnSpc>
                <a:spcPts val="3000"/>
              </a:lnSpc>
            </a:pPr>
            <a:r>
              <a:rPr lang="en-US" dirty="0">
                <a:hlinkClick r:id="rId3"/>
              </a:rPr>
              <a:t>https://docs.python.org/3/tutorial/</a:t>
            </a:r>
            <a:endParaRPr lang="en-US" dirty="0"/>
          </a:p>
          <a:p>
            <a:pPr lvl="1">
              <a:lnSpc>
                <a:spcPts val="3000"/>
              </a:lnSpc>
            </a:pPr>
            <a:r>
              <a:rPr lang="en-US" dirty="0">
                <a:hlinkClick r:id="rId4"/>
              </a:rPr>
              <a:t>http://cs231n.github.io/python-numpy-tutorial/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90626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238403" y="4973532"/>
            <a:ext cx="11673840" cy="955951"/>
            <a:chOff x="238403" y="4973532"/>
            <a:chExt cx="11673840" cy="955951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38403" y="4973532"/>
              <a:ext cx="11673840" cy="955951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9692640" y="5551804"/>
              <a:ext cx="20152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i="1" dirty="0"/>
                <a:t>- Sutton and </a:t>
              </a:r>
              <a:r>
                <a:rPr lang="en-US" i="1" dirty="0" err="1"/>
                <a:t>Barto</a:t>
              </a:r>
              <a:endParaRPr lang="en-US" i="1" dirty="0"/>
            </a:p>
          </p:txBody>
        </p:sp>
      </p:grp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19915" y="250827"/>
            <a:ext cx="11692328" cy="569671"/>
          </a:xfrm>
          <a:prstGeom prst="rect">
            <a:avLst/>
          </a:prstGeom>
        </p:spPr>
        <p:txBody>
          <a:bodyPr vert="horz" wrap="square" lIns="0" tIns="10950" rIns="0" bIns="0" rtlCol="0" anchor="ctr">
            <a:spAutoFit/>
          </a:bodyPr>
          <a:lstStyle/>
          <a:p>
            <a:pPr marL="11527">
              <a:lnSpc>
                <a:spcPct val="100000"/>
              </a:lnSpc>
              <a:spcBef>
                <a:spcPts val="86"/>
              </a:spcBef>
            </a:pPr>
            <a:r>
              <a:rPr lang="en-US" sz="3630" dirty="0"/>
              <a:t>Distinguishing Features of Reinforcement Learning </a:t>
            </a:r>
            <a:endParaRPr sz="3630" dirty="0">
              <a:solidFill>
                <a:srgbClr val="FF0000"/>
              </a:solidFill>
            </a:endParaRP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164892" y="1521538"/>
            <a:ext cx="11935668" cy="494583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56332" y="1546443"/>
            <a:ext cx="11844228" cy="494583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b="1" dirty="0">
              <a:solidFill>
                <a:srgbClr val="0432FF"/>
              </a:solidFill>
            </a:endParaRPr>
          </a:p>
          <a:p>
            <a:r>
              <a:rPr lang="en-US" b="1" dirty="0">
                <a:solidFill>
                  <a:srgbClr val="0432FF"/>
                </a:solidFill>
              </a:rPr>
              <a:t>Trial and error</a:t>
            </a:r>
            <a:r>
              <a:rPr lang="en-US" b="1" dirty="0"/>
              <a:t>:- </a:t>
            </a:r>
            <a:r>
              <a:rPr lang="en-US" dirty="0"/>
              <a:t>The learner is not told which actions to take, but instead must discover which actions are most rewarding by trying them.</a:t>
            </a:r>
          </a:p>
          <a:p>
            <a:endParaRPr lang="en-US" dirty="0"/>
          </a:p>
          <a:p>
            <a:r>
              <a:rPr lang="en-US" b="1" dirty="0">
                <a:solidFill>
                  <a:srgbClr val="0432FF"/>
                </a:solidFill>
              </a:rPr>
              <a:t>Delayed rewards</a:t>
            </a:r>
            <a:r>
              <a:rPr lang="en-US" b="1" dirty="0"/>
              <a:t>:- </a:t>
            </a:r>
            <a:r>
              <a:rPr lang="en-US" dirty="0"/>
              <a:t>Actions may affect not only the immediate reward but also the next situation and, through that, all subsequent rewards.</a:t>
            </a:r>
          </a:p>
          <a:p>
            <a:endParaRPr lang="en-US" dirty="0"/>
          </a:p>
          <a:p>
            <a:r>
              <a:rPr lang="en-US" b="1" dirty="0">
                <a:solidFill>
                  <a:srgbClr val="0432FF"/>
                </a:solidFill>
              </a:rPr>
              <a:t>Exploration-vs-exploitation</a:t>
            </a:r>
            <a:r>
              <a:rPr lang="en-US" dirty="0"/>
              <a:t>:-</a:t>
            </a:r>
          </a:p>
        </p:txBody>
      </p:sp>
    </p:spTree>
    <p:extLst>
      <p:ext uri="{BB962C8B-B14F-4D97-AF65-F5344CB8AC3E}">
        <p14:creationId xmlns:p14="http://schemas.microsoft.com/office/powerpoint/2010/main" val="995261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277091" y="105793"/>
            <a:ext cx="7802709" cy="569671"/>
          </a:xfrm>
          <a:prstGeom prst="rect">
            <a:avLst/>
          </a:prstGeom>
        </p:spPr>
        <p:txBody>
          <a:bodyPr vert="horz" wrap="square" lIns="0" tIns="10950" rIns="0" bIns="0" rtlCol="0" anchor="ctr">
            <a:spAutoFit/>
          </a:bodyPr>
          <a:lstStyle/>
          <a:p>
            <a:pPr marL="11527">
              <a:lnSpc>
                <a:spcPct val="100000"/>
              </a:lnSpc>
              <a:spcBef>
                <a:spcPts val="86"/>
              </a:spcBef>
            </a:pPr>
            <a:r>
              <a:rPr lang="en-US" sz="3630" dirty="0"/>
              <a:t>When to use Reinforcement Learning </a:t>
            </a:r>
            <a:endParaRPr sz="3630" dirty="0">
              <a:solidFill>
                <a:srgbClr val="FF0000"/>
              </a:solidFill>
            </a:endParaRP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164892" y="1521538"/>
            <a:ext cx="11935668" cy="494583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56332" y="1546443"/>
            <a:ext cx="11844228" cy="494583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b="1" dirty="0">
              <a:solidFill>
                <a:srgbClr val="0432FF"/>
              </a:solidFill>
            </a:endParaRPr>
          </a:p>
          <a:p>
            <a:r>
              <a:rPr lang="en-US" b="1" dirty="0">
                <a:solidFill>
                  <a:srgbClr val="0432FF"/>
                </a:solidFill>
              </a:rPr>
              <a:t>Trajectories</a:t>
            </a:r>
            <a:r>
              <a:rPr lang="en-US" b="1" dirty="0"/>
              <a:t>:- </a:t>
            </a:r>
            <a:r>
              <a:rPr lang="en-US" dirty="0"/>
              <a:t>Data comes in the form trajectories.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b="1" dirty="0">
                <a:solidFill>
                  <a:srgbClr val="0432FF"/>
                </a:solidFill>
              </a:rPr>
              <a:t>Decisions</a:t>
            </a:r>
            <a:r>
              <a:rPr lang="en-US" b="1" dirty="0"/>
              <a:t>:- </a:t>
            </a:r>
            <a:r>
              <a:rPr lang="en-US" dirty="0"/>
              <a:t>Need to take decisions that affect the trajectory data.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b="1" dirty="0">
                <a:solidFill>
                  <a:srgbClr val="0432FF"/>
                </a:solidFill>
              </a:rPr>
              <a:t>Feedback</a:t>
            </a:r>
            <a:r>
              <a:rPr lang="en-US" b="1" dirty="0"/>
              <a:t>:- </a:t>
            </a:r>
            <a:r>
              <a:rPr lang="en-US" dirty="0"/>
              <a:t>Need to get feedback about the choice of actions.</a:t>
            </a:r>
          </a:p>
        </p:txBody>
      </p:sp>
    </p:spTree>
    <p:extLst>
      <p:ext uri="{BB962C8B-B14F-4D97-AF65-F5344CB8AC3E}">
        <p14:creationId xmlns:p14="http://schemas.microsoft.com/office/powerpoint/2010/main" val="1729104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71601" y="105793"/>
            <a:ext cx="11648797" cy="569671"/>
          </a:xfrm>
          <a:prstGeom prst="rect">
            <a:avLst/>
          </a:prstGeom>
        </p:spPr>
        <p:txBody>
          <a:bodyPr vert="horz" wrap="square" lIns="0" tIns="10950" rIns="0" bIns="0" rtlCol="0" anchor="ctr">
            <a:spAutoFit/>
          </a:bodyPr>
          <a:lstStyle/>
          <a:p>
            <a:pPr marL="11527">
              <a:lnSpc>
                <a:spcPct val="100000"/>
              </a:lnSpc>
              <a:spcBef>
                <a:spcPts val="86"/>
              </a:spcBef>
            </a:pPr>
            <a:r>
              <a:rPr lang="en-US" sz="3630" dirty="0"/>
              <a:t>Supervised, Unsupervised </a:t>
            </a:r>
            <a:r>
              <a:rPr lang="en-US" sz="3630"/>
              <a:t>and Reinforcement Learning</a:t>
            </a:r>
            <a:endParaRPr sz="3630" dirty="0">
              <a:solidFill>
                <a:srgbClr val="FF0000"/>
              </a:solidFill>
            </a:endParaRP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164892" y="1521538"/>
            <a:ext cx="11935668" cy="494583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2"/>
              <p:cNvSpPr txBox="1">
                <a:spLocks/>
              </p:cNvSpPr>
              <p:nvPr/>
            </p:nvSpPr>
            <p:spPr>
              <a:xfrm>
                <a:off x="256332" y="1546443"/>
                <a:ext cx="11844228" cy="4945833"/>
              </a:xfrm>
              <a:prstGeom prst="rect">
                <a:avLst/>
              </a:prstGeom>
            </p:spPr>
            <p:txBody>
              <a:bodyPr/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/>
                  <a:buChar char="•"/>
                  <a:defRPr sz="2800" kern="1200">
                    <a:solidFill>
                      <a:schemeClr val="tx1"/>
                    </a:solidFill>
                    <a:latin typeface="Segoe UI" charset="0"/>
                    <a:ea typeface="Segoe UI" charset="0"/>
                    <a:cs typeface="Segoe UI" charset="0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2400" kern="1200">
                    <a:solidFill>
                      <a:schemeClr val="tx1"/>
                    </a:solidFill>
                    <a:latin typeface="Segoe UI" charset="0"/>
                    <a:ea typeface="Segoe UI" charset="0"/>
                    <a:cs typeface="Segoe UI" charset="0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Segoe UI" charset="0"/>
                    <a:ea typeface="Segoe UI" charset="0"/>
                    <a:cs typeface="Segoe UI" charset="0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Segoe UI" charset="0"/>
                    <a:ea typeface="Segoe UI" charset="0"/>
                    <a:cs typeface="Segoe UI" charset="0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Segoe UI" charset="0"/>
                    <a:ea typeface="Segoe UI" charset="0"/>
                    <a:cs typeface="Segoe UI" charset="0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b="1" dirty="0">
                    <a:solidFill>
                      <a:srgbClr val="0432FF"/>
                    </a:solidFill>
                  </a:rPr>
                  <a:t>Supervised Learning</a:t>
                </a:r>
                <a:r>
                  <a:rPr lang="en-US" b="1" dirty="0"/>
                  <a:t>:- </a:t>
                </a:r>
                <a:r>
                  <a:rPr lang="en-US" dirty="0"/>
                  <a:t>Learn</a:t>
                </a:r>
                <a:r>
                  <a:rPr lang="en-US" b="1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𝑦</m:t>
                    </m:r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r>
                      <a:rPr lang="en-US" b="0" i="1" smtClean="0">
                        <a:latin typeface="Cambria Math" charset="0"/>
                      </a:rPr>
                      <m:t>𝑓</m:t>
                    </m:r>
                    <m:r>
                      <a:rPr lang="en-US" b="0" i="1" smtClean="0">
                        <a:latin typeface="Cambria Math" charset="0"/>
                      </a:rPr>
                      <m:t>(</m:t>
                    </m:r>
                    <m:r>
                      <a:rPr lang="en-US" b="0" i="1" smtClean="0">
                        <a:latin typeface="Cambria Math" charset="0"/>
                      </a:rPr>
                      <m:t>𝑥</m:t>
                    </m:r>
                    <m:r>
                      <a:rPr lang="en-US" b="0" i="1" smtClean="0">
                        <a:latin typeface="Cambria Math" charset="0"/>
                      </a:rPr>
                      <m:t>)</m:t>
                    </m:r>
                  </m:oMath>
                </a14:m>
                <a:r>
                  <a:rPr lang="en-US" dirty="0"/>
                  <a:t> </a:t>
                </a:r>
                <a:r>
                  <a:rPr lang="mr-IN" dirty="0"/>
                  <a:t>–</a:t>
                </a:r>
                <a:r>
                  <a:rPr lang="en-US" dirty="0"/>
                  <a:t> You are given a bunch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(</m:t>
                    </m:r>
                    <m:r>
                      <a:rPr lang="en-US" b="0" i="1" smtClean="0">
                        <a:latin typeface="Cambria Math" charset="0"/>
                      </a:rPr>
                      <m:t>𝑥</m:t>
                    </m:r>
                    <m:r>
                      <a:rPr lang="en-US" b="0" i="1" smtClean="0">
                        <a:latin typeface="Cambria Math" charset="0"/>
                      </a:rPr>
                      <m:t>,</m:t>
                    </m:r>
                    <m:r>
                      <a:rPr lang="en-US" b="0" i="1" smtClean="0">
                        <a:latin typeface="Cambria Math" charset="0"/>
                      </a:rPr>
                      <m:t>𝑦</m:t>
                    </m:r>
                    <m:r>
                      <a:rPr lang="en-US" b="0" i="1" smtClean="0">
                        <a:latin typeface="Cambria Math" charset="0"/>
                      </a:rPr>
                      <m:t>)</m:t>
                    </m:r>
                  </m:oMath>
                </a14:m>
                <a:r>
                  <a:rPr lang="en-US" dirty="0"/>
                  <a:t> pairs and your goal is to find the function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𝑓</m:t>
                    </m:r>
                  </m:oMath>
                </a14:m>
                <a:r>
                  <a:rPr lang="en-US" dirty="0"/>
                  <a:t> mapping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𝑥</m:t>
                    </m:r>
                  </m:oMath>
                </a14:m>
                <a:r>
                  <a:rPr lang="en-US" dirty="0"/>
                  <a:t> to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𝑦</m:t>
                    </m:r>
                  </m:oMath>
                </a14:m>
                <a:r>
                  <a:rPr lang="en-US" dirty="0"/>
                  <a:t>.</a:t>
                </a:r>
              </a:p>
              <a:p>
                <a:endParaRPr lang="en-US" dirty="0"/>
              </a:p>
              <a:p>
                <a:r>
                  <a:rPr lang="en-US" b="1" dirty="0">
                    <a:solidFill>
                      <a:srgbClr val="0432FF"/>
                    </a:solidFill>
                  </a:rPr>
                  <a:t>Unsupervised Learning</a:t>
                </a:r>
                <a:r>
                  <a:rPr lang="en-US" b="1" dirty="0"/>
                  <a:t>:- </a:t>
                </a:r>
                <a:r>
                  <a:rPr lang="en-US" dirty="0"/>
                  <a:t>Learn</a:t>
                </a:r>
                <a:r>
                  <a:rPr lang="en-US" b="1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</a:rPr>
                      <m:t>𝑓</m:t>
                    </m:r>
                    <m:r>
                      <a:rPr lang="en-US" i="1">
                        <a:latin typeface="Cambria Math" charset="0"/>
                      </a:rPr>
                      <m:t>(</m:t>
                    </m:r>
                    <m:r>
                      <a:rPr lang="en-US" i="1">
                        <a:latin typeface="Cambria Math" charset="0"/>
                      </a:rPr>
                      <m:t>𝑥</m:t>
                    </m:r>
                    <m:r>
                      <a:rPr lang="en-US" i="1">
                        <a:latin typeface="Cambria Math" charset="0"/>
                      </a:rPr>
                      <m:t>)</m:t>
                    </m:r>
                  </m:oMath>
                </a14:m>
                <a:r>
                  <a:rPr lang="en-US" dirty="0"/>
                  <a:t> </a:t>
                </a:r>
                <a:r>
                  <a:rPr lang="mr-IN" dirty="0"/>
                  <a:t>–</a:t>
                </a:r>
                <a:r>
                  <a:rPr lang="en-US" dirty="0"/>
                  <a:t> You don’t have access to any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𝑦</m:t>
                    </m:r>
                  </m:oMath>
                </a14:m>
                <a:r>
                  <a:rPr lang="en-US" dirty="0"/>
                  <a:t>, you are given a bunch of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charset="0"/>
                          </a:rPr>
                          <m:t>𝑥</m:t>
                        </m:r>
                      </m:e>
                      <m:sup>
                        <m:r>
                          <a:rPr lang="en-US" b="0" i="1" smtClean="0">
                            <a:latin typeface="Cambria Math" charset="0"/>
                          </a:rPr>
                          <m:t>′</m:t>
                        </m:r>
                      </m:sup>
                    </m:sSup>
                    <m:r>
                      <a:rPr lang="en-US" b="0" i="1" smtClean="0">
                        <a:latin typeface="Cambria Math" charset="0"/>
                      </a:rPr>
                      <m:t>𝑠</m:t>
                    </m:r>
                  </m:oMath>
                </a14:m>
                <a:r>
                  <a:rPr lang="en-US" dirty="0"/>
                  <a:t> and your goal is to find some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</a:rPr>
                      <m:t>𝑓</m:t>
                    </m:r>
                  </m:oMath>
                </a14:m>
                <a:r>
                  <a:rPr lang="en-US" dirty="0"/>
                  <a:t> that gives a “compact description” of these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charset="0"/>
                          </a:rPr>
                          <m:t>𝑥</m:t>
                        </m:r>
                      </m:e>
                      <m:sup>
                        <m:r>
                          <a:rPr lang="en-US" i="1">
                            <a:latin typeface="Cambria Math" charset="0"/>
                          </a:rPr>
                          <m:t>′</m:t>
                        </m:r>
                      </m:sup>
                    </m:sSup>
                    <m:r>
                      <a:rPr lang="en-US" i="1">
                        <a:latin typeface="Cambria Math" charset="0"/>
                      </a:rPr>
                      <m:t>𝑠</m:t>
                    </m:r>
                  </m:oMath>
                </a14:m>
                <a:r>
                  <a:rPr lang="en-US" dirty="0"/>
                  <a:t>.</a:t>
                </a:r>
              </a:p>
              <a:p>
                <a:endParaRPr lang="en-US" dirty="0"/>
              </a:p>
              <a:p>
                <a:r>
                  <a:rPr lang="en-US" b="1" dirty="0">
                    <a:solidFill>
                      <a:srgbClr val="0432FF"/>
                    </a:solidFill>
                  </a:rPr>
                  <a:t>Reinforcement Learning</a:t>
                </a:r>
                <a:r>
                  <a:rPr lang="en-US" b="1" dirty="0"/>
                  <a:t>:- </a:t>
                </a:r>
                <a:r>
                  <a:rPr lang="en-US" dirty="0"/>
                  <a:t>Learn</a:t>
                </a:r>
                <a:r>
                  <a:rPr lang="en-US" b="1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</a:rPr>
                      <m:t>𝑦</m:t>
                    </m:r>
                    <m:r>
                      <a:rPr lang="en-US" b="0" i="0" smtClean="0">
                        <a:latin typeface="Cambria Math" charset="0"/>
                      </a:rPr>
                      <m:t>=</m:t>
                    </m:r>
                    <m:r>
                      <a:rPr lang="en-US" i="1">
                        <a:latin typeface="Cambria Math" charset="0"/>
                      </a:rPr>
                      <m:t>𝑓</m:t>
                    </m:r>
                    <m:r>
                      <a:rPr lang="en-US" i="1">
                        <a:latin typeface="Cambria Math" charset="0"/>
                      </a:rPr>
                      <m:t>(</m:t>
                    </m:r>
                    <m:r>
                      <a:rPr lang="en-US" i="1">
                        <a:latin typeface="Cambria Math" charset="0"/>
                      </a:rPr>
                      <m:t>𝑥</m:t>
                    </m:r>
                    <m:r>
                      <a:rPr lang="en-US" i="1">
                        <a:latin typeface="Cambria Math" charset="0"/>
                      </a:rPr>
                      <m:t>)</m:t>
                    </m:r>
                  </m:oMath>
                </a14:m>
                <a:r>
                  <a:rPr lang="en-US" dirty="0"/>
                  <a:t>, given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𝑧</m:t>
                    </m:r>
                  </m:oMath>
                </a14:m>
                <a:r>
                  <a:rPr lang="en-US" dirty="0"/>
                  <a:t> </a:t>
                </a:r>
                <a:r>
                  <a:rPr lang="mr-IN" dirty="0"/>
                  <a:t>–</a:t>
                </a:r>
                <a:r>
                  <a:rPr lang="en-US" dirty="0"/>
                  <a:t> You are given a bunch of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</a:rPr>
                      <m:t>(</m:t>
                    </m:r>
                    <m:r>
                      <a:rPr lang="en-US" i="1">
                        <a:latin typeface="Cambria Math" charset="0"/>
                      </a:rPr>
                      <m:t>𝑥</m:t>
                    </m:r>
                    <m:r>
                      <a:rPr lang="en-US" i="1">
                        <a:latin typeface="Cambria Math" charset="0"/>
                      </a:rPr>
                      <m:t>,</m:t>
                    </m:r>
                    <m:r>
                      <a:rPr lang="en-US" b="0" i="1" smtClean="0">
                        <a:latin typeface="Cambria Math" charset="0"/>
                      </a:rPr>
                      <m:t>𝑧</m:t>
                    </m:r>
                    <m:r>
                      <a:rPr lang="en-US" i="1">
                        <a:latin typeface="Cambria Math" charset="0"/>
                      </a:rPr>
                      <m:t>)</m:t>
                    </m:r>
                  </m:oMath>
                </a14:m>
                <a:r>
                  <a:rPr lang="en-US" dirty="0"/>
                  <a:t> pairs and your goal is to find the function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</a:rPr>
                      <m:t>𝑓</m:t>
                    </m:r>
                  </m:oMath>
                </a14:m>
                <a:r>
                  <a:rPr lang="en-US" dirty="0"/>
                  <a:t> mapping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</a:rPr>
                      <m:t>𝑥</m:t>
                    </m:r>
                  </m:oMath>
                </a14:m>
                <a:r>
                  <a:rPr lang="en-US" dirty="0"/>
                  <a:t> to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</a:rPr>
                      <m:t>𝑦</m:t>
                    </m:r>
                  </m:oMath>
                </a14:m>
                <a:r>
                  <a:rPr lang="en-US" dirty="0"/>
                  <a:t>.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𝑥</m:t>
                    </m:r>
                  </m:oMath>
                </a14:m>
                <a:r>
                  <a:rPr lang="en-US" dirty="0"/>
                  <a:t> is state,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𝑦</m:t>
                    </m:r>
                  </m:oMath>
                </a14:m>
                <a:r>
                  <a:rPr lang="en-US" dirty="0"/>
                  <a:t> is action,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𝑧</m:t>
                    </m:r>
                  </m:oMath>
                </a14:m>
                <a:r>
                  <a:rPr lang="en-US" dirty="0"/>
                  <a:t> is reward</a:t>
                </a:r>
              </a:p>
            </p:txBody>
          </p:sp>
        </mc:Choice>
        <mc:Fallback xmlns="">
          <p:sp>
            <p:nvSpPr>
              <p:cNvPr id="7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6332" y="1546443"/>
                <a:ext cx="11844228" cy="4945833"/>
              </a:xfrm>
              <a:prstGeom prst="rect">
                <a:avLst/>
              </a:prstGeom>
              <a:blipFill rotWithShape="0">
                <a:blip r:embed="rId3"/>
                <a:stretch>
                  <a:fillRect l="-926" t="-20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18138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6332" y="210187"/>
            <a:ext cx="11648797" cy="569671"/>
          </a:xfrm>
          <a:prstGeom prst="rect">
            <a:avLst/>
          </a:prstGeom>
        </p:spPr>
        <p:txBody>
          <a:bodyPr vert="horz" wrap="square" lIns="0" tIns="10950" rIns="0" bIns="0" rtlCol="0" anchor="ctr">
            <a:spAutoFit/>
          </a:bodyPr>
          <a:lstStyle/>
          <a:p>
            <a:pPr marL="11527">
              <a:lnSpc>
                <a:spcPct val="100000"/>
              </a:lnSpc>
              <a:spcBef>
                <a:spcPts val="86"/>
              </a:spcBef>
            </a:pPr>
            <a:r>
              <a:rPr lang="en-US" sz="3630" dirty="0"/>
              <a:t>Supervised, Unsupervised and Reinforcement Learning</a:t>
            </a:r>
            <a:endParaRPr sz="3630" dirty="0">
              <a:solidFill>
                <a:srgbClr val="FF0000"/>
              </a:solidFill>
            </a:endParaRP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164892" y="1521538"/>
            <a:ext cx="11935668" cy="494583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56332" y="1546443"/>
            <a:ext cx="11844228" cy="494583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0432FF"/>
                </a:solidFill>
              </a:rPr>
              <a:t>Supervised Learning</a:t>
            </a:r>
            <a:r>
              <a:rPr lang="en-US" b="1" dirty="0"/>
              <a:t>:- </a:t>
            </a:r>
            <a:r>
              <a:rPr lang="en-US" dirty="0"/>
              <a:t>Does not involve the problem of temporal credit assignment and exploration.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b="1" dirty="0">
                <a:solidFill>
                  <a:srgbClr val="0432FF"/>
                </a:solidFill>
              </a:rPr>
              <a:t>Unsupervised Learning</a:t>
            </a:r>
            <a:r>
              <a:rPr lang="en-US" b="1" dirty="0"/>
              <a:t>:- </a:t>
            </a:r>
            <a:r>
              <a:rPr lang="en-US" dirty="0"/>
              <a:t>Here, in addition, the correct labels are not available</a:t>
            </a:r>
          </a:p>
        </p:txBody>
      </p:sp>
    </p:spTree>
    <p:extLst>
      <p:ext uri="{BB962C8B-B14F-4D97-AF65-F5344CB8AC3E}">
        <p14:creationId xmlns:p14="http://schemas.microsoft.com/office/powerpoint/2010/main" val="12835716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6332" y="951867"/>
            <a:ext cx="11648797" cy="569671"/>
          </a:xfrm>
          <a:prstGeom prst="rect">
            <a:avLst/>
          </a:prstGeom>
        </p:spPr>
        <p:txBody>
          <a:bodyPr vert="horz" wrap="square" lIns="0" tIns="10950" rIns="0" bIns="0" rtlCol="0" anchor="ctr">
            <a:spAutoFit/>
          </a:bodyPr>
          <a:lstStyle/>
          <a:p>
            <a:pPr marL="11527">
              <a:lnSpc>
                <a:spcPct val="100000"/>
              </a:lnSpc>
              <a:spcBef>
                <a:spcPts val="86"/>
              </a:spcBef>
            </a:pPr>
            <a:r>
              <a:rPr lang="en-US" sz="3630" dirty="0"/>
              <a:t>RL Algorithm Landscape</a:t>
            </a:r>
            <a:endParaRPr sz="3630" dirty="0">
              <a:solidFill>
                <a:srgbClr val="FF0000"/>
              </a:solidFill>
            </a:endParaRP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164892" y="1521538"/>
            <a:ext cx="11935668" cy="494583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480" y="1855220"/>
            <a:ext cx="11455649" cy="3882192"/>
          </a:xfrm>
          <a:prstGeom prst="rect">
            <a:avLst/>
          </a:prstGeom>
        </p:spPr>
      </p:pic>
      <p:sp>
        <p:nvSpPr>
          <p:cNvPr id="9" name="Google Shape;88;p12"/>
          <p:cNvSpPr txBox="1"/>
          <p:nvPr/>
        </p:nvSpPr>
        <p:spPr>
          <a:xfrm>
            <a:off x="9923783" y="6492278"/>
            <a:ext cx="2268217" cy="340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000" dirty="0">
                <a:solidFill>
                  <a:srgbClr val="999999"/>
                </a:solidFill>
              </a:rPr>
              <a:t>Slide credit: </a:t>
            </a:r>
            <a:r>
              <a:rPr lang="en-US" sz="1000" dirty="0">
                <a:solidFill>
                  <a:srgbClr val="999999"/>
                </a:solidFill>
                <a:hlinkClick r:id="rId4"/>
              </a:rPr>
              <a:t>Deep RL Bootcamp, 2017</a:t>
            </a:r>
            <a:endParaRPr sz="1000" dirty="0">
              <a:solidFill>
                <a:srgbClr val="9999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10802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4892" y="189867"/>
            <a:ext cx="11648797" cy="569671"/>
          </a:xfrm>
          <a:prstGeom prst="rect">
            <a:avLst/>
          </a:prstGeom>
        </p:spPr>
        <p:txBody>
          <a:bodyPr vert="horz" wrap="square" lIns="0" tIns="10950" rIns="0" bIns="0" rtlCol="0" anchor="ctr">
            <a:spAutoFit/>
          </a:bodyPr>
          <a:lstStyle/>
          <a:p>
            <a:pPr marL="11527">
              <a:lnSpc>
                <a:spcPct val="100000"/>
              </a:lnSpc>
              <a:spcBef>
                <a:spcPts val="86"/>
              </a:spcBef>
            </a:pPr>
            <a:r>
              <a:rPr lang="en-US" sz="3630" dirty="0"/>
              <a:t>Stems</a:t>
            </a:r>
            <a:endParaRPr sz="3630" dirty="0">
              <a:solidFill>
                <a:srgbClr val="FF0000"/>
              </a:solidFill>
            </a:endParaRP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164892" y="1521538"/>
            <a:ext cx="11935668" cy="494583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56332" y="1546443"/>
            <a:ext cx="11844228" cy="4945833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Dynamic Programming based Methods</a:t>
            </a:r>
          </a:p>
          <a:p>
            <a:endParaRPr lang="en-US" b="1" dirty="0"/>
          </a:p>
          <a:p>
            <a:r>
              <a:rPr lang="en-US" b="1" dirty="0"/>
              <a:t>Policy Optimization</a:t>
            </a:r>
          </a:p>
          <a:p>
            <a:endParaRPr lang="en-US" b="1" dirty="0"/>
          </a:p>
          <a:p>
            <a:r>
              <a:rPr lang="en-US" b="1" dirty="0"/>
              <a:t>Actor-Critic Methods</a:t>
            </a:r>
          </a:p>
          <a:p>
            <a:endParaRPr lang="en-US" b="1" dirty="0"/>
          </a:p>
          <a:p>
            <a:r>
              <a:rPr lang="en-US" b="1" dirty="0"/>
              <a:t>Advanced Policy Optimization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0715845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76820" y="153313"/>
            <a:ext cx="7233749" cy="569671"/>
          </a:xfrm>
          <a:prstGeom prst="rect">
            <a:avLst/>
          </a:prstGeom>
        </p:spPr>
        <p:txBody>
          <a:bodyPr vert="horz" wrap="square" lIns="0" tIns="10950" rIns="0" bIns="0" rtlCol="0" anchor="ctr">
            <a:spAutoFit/>
          </a:bodyPr>
          <a:lstStyle/>
          <a:p>
            <a:pPr marL="11527">
              <a:lnSpc>
                <a:spcPct val="100000"/>
              </a:lnSpc>
              <a:spcBef>
                <a:spcPts val="86"/>
              </a:spcBef>
            </a:pPr>
            <a:r>
              <a:rPr lang="en-US" sz="3630" dirty="0"/>
              <a:t>Course Materials</a:t>
            </a:r>
            <a:endParaRPr sz="3630" dirty="0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164892" y="1461578"/>
            <a:ext cx="11935668" cy="465542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3000"/>
              </a:lnSpc>
            </a:pPr>
            <a:r>
              <a:rPr lang="en-US" b="1" dirty="0"/>
              <a:t>Books and References</a:t>
            </a:r>
            <a:r>
              <a:rPr lang="en-US" dirty="0"/>
              <a:t>:</a:t>
            </a:r>
          </a:p>
          <a:p>
            <a:pPr marL="914400" lvl="1" indent="-457200">
              <a:lnSpc>
                <a:spcPts val="3000"/>
              </a:lnSpc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“Reinforcement Learning: An Introduction”, Richard S. Sutton and Andrew G. </a:t>
            </a:r>
            <a:r>
              <a:rPr lang="en-US" dirty="0" err="1">
                <a:solidFill>
                  <a:srgbClr val="FF0000"/>
                </a:solidFill>
              </a:rPr>
              <a:t>Barto</a:t>
            </a:r>
            <a:r>
              <a:rPr lang="en-US" dirty="0">
                <a:solidFill>
                  <a:srgbClr val="FF0000"/>
                </a:solidFill>
              </a:rPr>
              <a:t>, 2</a:t>
            </a:r>
            <a:r>
              <a:rPr lang="en-US" baseline="30000" dirty="0">
                <a:solidFill>
                  <a:srgbClr val="FF0000"/>
                </a:solidFill>
              </a:rPr>
              <a:t>nd</a:t>
            </a:r>
            <a:r>
              <a:rPr lang="en-US" dirty="0">
                <a:solidFill>
                  <a:srgbClr val="FF0000"/>
                </a:solidFill>
              </a:rPr>
              <a:t> Edition, </a:t>
            </a:r>
            <a:r>
              <a:rPr lang="en-US" dirty="0"/>
              <a:t>Free </a:t>
            </a:r>
            <a:r>
              <a:rPr lang="en-US" dirty="0">
                <a:hlinkClick r:id="rId3"/>
              </a:rPr>
              <a:t>link</a:t>
            </a:r>
            <a:r>
              <a:rPr lang="en-US" dirty="0"/>
              <a:t>.</a:t>
            </a:r>
          </a:p>
          <a:p>
            <a:pPr marL="914400" lvl="1" indent="-457200">
              <a:lnSpc>
                <a:spcPts val="3000"/>
              </a:lnSpc>
              <a:buFont typeface="+mj-lt"/>
              <a:buAutoNum type="arabicPeriod"/>
            </a:pPr>
            <a:r>
              <a:rPr lang="en-US" dirty="0"/>
              <a:t>“An Introduction to Deep Reinforcement Learning”, Vincent François-</a:t>
            </a:r>
            <a:r>
              <a:rPr lang="en-US" dirty="0" err="1"/>
              <a:t>Lavet</a:t>
            </a:r>
            <a:r>
              <a:rPr lang="en-US" dirty="0"/>
              <a:t>, Peter Henderson, </a:t>
            </a:r>
            <a:r>
              <a:rPr lang="en-US" dirty="0" err="1"/>
              <a:t>Riashat</a:t>
            </a:r>
            <a:r>
              <a:rPr lang="en-US" dirty="0"/>
              <a:t> Islam, Marc G. </a:t>
            </a:r>
            <a:r>
              <a:rPr lang="en-US" dirty="0" err="1"/>
              <a:t>Bellemare</a:t>
            </a:r>
            <a:r>
              <a:rPr lang="en-US" dirty="0"/>
              <a:t> and Joelle </a:t>
            </a:r>
            <a:r>
              <a:rPr lang="en-US" dirty="0" err="1"/>
              <a:t>Pineau</a:t>
            </a:r>
            <a:r>
              <a:rPr lang="en-US" dirty="0"/>
              <a:t>, Free </a:t>
            </a:r>
            <a:r>
              <a:rPr lang="en-US" dirty="0">
                <a:hlinkClick r:id="rId4"/>
              </a:rPr>
              <a:t>link</a:t>
            </a:r>
            <a:r>
              <a:rPr lang="en-US" dirty="0"/>
              <a:t>.</a:t>
            </a:r>
          </a:p>
          <a:p>
            <a:pPr marL="914400" lvl="1" indent="-457200">
              <a:lnSpc>
                <a:spcPts val="3000"/>
              </a:lnSpc>
              <a:buFont typeface="+mj-lt"/>
              <a:buAutoNum type="arabicPeriod"/>
            </a:pPr>
            <a:r>
              <a:rPr lang="en-US" dirty="0"/>
              <a:t>“Algorithms for Reinforcement Learning”, </a:t>
            </a:r>
            <a:r>
              <a:rPr lang="en-US" dirty="0" err="1"/>
              <a:t>Csaba</a:t>
            </a:r>
            <a:r>
              <a:rPr lang="en-US" dirty="0"/>
              <a:t> </a:t>
            </a:r>
            <a:r>
              <a:rPr lang="en-US" dirty="0" err="1"/>
              <a:t>Szepesvari</a:t>
            </a:r>
            <a:r>
              <a:rPr lang="en-US" dirty="0"/>
              <a:t>, Free </a:t>
            </a:r>
            <a:r>
              <a:rPr lang="en-US" dirty="0">
                <a:hlinkClick r:id="rId5"/>
              </a:rPr>
              <a:t>link</a:t>
            </a:r>
            <a:r>
              <a:rPr lang="en-US" dirty="0"/>
              <a:t>.</a:t>
            </a:r>
          </a:p>
          <a:p>
            <a:pPr marL="914400" lvl="1" indent="-457200">
              <a:lnSpc>
                <a:spcPts val="3000"/>
              </a:lnSpc>
              <a:buFont typeface="+mj-lt"/>
              <a:buAutoNum type="arabicPeriod"/>
            </a:pPr>
            <a:r>
              <a:rPr lang="en-US" dirty="0"/>
              <a:t>[</a:t>
            </a:r>
            <a:r>
              <a:rPr lang="en-US" dirty="0">
                <a:solidFill>
                  <a:srgbClr val="7030A0"/>
                </a:solidFill>
              </a:rPr>
              <a:t>For Probability Primer] - “Probability, Statistics, and Random Processes for Electrical Engineering”, 3</a:t>
            </a:r>
            <a:r>
              <a:rPr lang="en-US" baseline="30000" dirty="0">
                <a:solidFill>
                  <a:srgbClr val="7030A0"/>
                </a:solidFill>
              </a:rPr>
              <a:t>rd</a:t>
            </a:r>
            <a:r>
              <a:rPr lang="en-US" dirty="0">
                <a:solidFill>
                  <a:srgbClr val="7030A0"/>
                </a:solidFill>
              </a:rPr>
              <a:t> Edition, Alberto Leon-Garcia, Free </a:t>
            </a:r>
            <a:r>
              <a:rPr lang="en-US" dirty="0">
                <a:solidFill>
                  <a:srgbClr val="7030A0"/>
                </a:solidFill>
                <a:hlinkClick r:id="rId6" invalidUrl="http://www.sze.hu/~harmati/Sztochasztikus folyamatok/Prob_Stat_RandProc_EE_Leon_Garcia.pdf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en-US" dirty="0">
                <a:solidFill>
                  <a:srgbClr val="7030A0"/>
                </a:solidFill>
              </a:rPr>
              <a:t>.</a:t>
            </a:r>
          </a:p>
          <a:p>
            <a:pPr marL="914400" lvl="1" indent="-457200">
              <a:lnSpc>
                <a:spcPts val="3000"/>
              </a:lnSpc>
              <a:buFont typeface="+mj-lt"/>
              <a:buAutoNum type="arabicPeriod"/>
            </a:pPr>
            <a:r>
              <a:rPr lang="en-US" dirty="0">
                <a:solidFill>
                  <a:srgbClr val="7030A0"/>
                </a:solidFill>
              </a:rPr>
              <a:t>[For Probability Primer] - Lecture Notes on Introduction to Probability, Dimitri P. </a:t>
            </a:r>
            <a:r>
              <a:rPr lang="en-US" dirty="0" err="1">
                <a:solidFill>
                  <a:srgbClr val="7030A0"/>
                </a:solidFill>
              </a:rPr>
              <a:t>Bertsekas</a:t>
            </a:r>
            <a:r>
              <a:rPr lang="en-US" dirty="0">
                <a:solidFill>
                  <a:srgbClr val="7030A0"/>
                </a:solidFill>
              </a:rPr>
              <a:t> and John N. </a:t>
            </a:r>
            <a:r>
              <a:rPr lang="en-US" dirty="0" err="1">
                <a:solidFill>
                  <a:srgbClr val="7030A0"/>
                </a:solidFill>
              </a:rPr>
              <a:t>Tsitsiklis</a:t>
            </a:r>
            <a:r>
              <a:rPr lang="en-US" dirty="0"/>
              <a:t>, Free </a:t>
            </a:r>
            <a:r>
              <a:rPr lang="en-US" dirty="0">
                <a:hlinkClick r:id="rId7"/>
              </a:rPr>
              <a:t>link</a:t>
            </a:r>
            <a:endParaRPr lang="en-US" dirty="0"/>
          </a:p>
          <a:p>
            <a:pPr>
              <a:lnSpc>
                <a:spcPts val="3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7257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5851" y="171974"/>
            <a:ext cx="7233749" cy="569671"/>
          </a:xfrm>
          <a:prstGeom prst="rect">
            <a:avLst/>
          </a:prstGeom>
        </p:spPr>
        <p:txBody>
          <a:bodyPr vert="horz" wrap="square" lIns="0" tIns="10950" rIns="0" bIns="0" rtlCol="0" anchor="ctr">
            <a:spAutoFit/>
          </a:bodyPr>
          <a:lstStyle/>
          <a:p>
            <a:pPr marL="11527">
              <a:lnSpc>
                <a:spcPct val="100000"/>
              </a:lnSpc>
              <a:spcBef>
                <a:spcPts val="86"/>
              </a:spcBef>
            </a:pPr>
            <a:r>
              <a:rPr lang="en-US" sz="3630" dirty="0"/>
              <a:t>Online Material</a:t>
            </a:r>
            <a:endParaRPr sz="3630" dirty="0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164892" y="1461578"/>
            <a:ext cx="11935668" cy="465542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3000"/>
              </a:lnSpc>
            </a:pPr>
            <a:endParaRPr lang="en-US" dirty="0"/>
          </a:p>
          <a:p>
            <a:pPr>
              <a:lnSpc>
                <a:spcPts val="3000"/>
              </a:lnSpc>
            </a:pPr>
            <a:endParaRPr lang="en-US" dirty="0"/>
          </a:p>
          <a:p>
            <a:pPr>
              <a:lnSpc>
                <a:spcPts val="3000"/>
              </a:lnSpc>
            </a:pPr>
            <a:r>
              <a:rPr lang="en-US" dirty="0"/>
              <a:t>Online lecture Videos: The following courses will be closely followed in this course</a:t>
            </a:r>
          </a:p>
          <a:p>
            <a:pPr lvl="1">
              <a:lnSpc>
                <a:spcPts val="3000"/>
              </a:lnSpc>
            </a:pPr>
            <a:r>
              <a:rPr lang="en-US" dirty="0"/>
              <a:t>Reinforcement Learning by David Silver (</a:t>
            </a:r>
            <a:r>
              <a:rPr lang="en-US" dirty="0">
                <a:hlinkClick r:id="rId3"/>
              </a:rPr>
              <a:t>Link</a:t>
            </a:r>
            <a:r>
              <a:rPr lang="en-US" dirty="0"/>
              <a:t>)</a:t>
            </a:r>
          </a:p>
          <a:p>
            <a:pPr lvl="1">
              <a:lnSpc>
                <a:spcPts val="3000"/>
              </a:lnSpc>
            </a:pPr>
            <a:r>
              <a:rPr lang="en-US" dirty="0"/>
              <a:t>Deep Reinforcement Learning by Sergey Levine (</a:t>
            </a:r>
            <a:r>
              <a:rPr lang="en-US" dirty="0">
                <a:hlinkClick r:id="rId4"/>
              </a:rPr>
              <a:t>Link</a:t>
            </a:r>
            <a:r>
              <a:rPr lang="en-US" dirty="0"/>
              <a:t>)</a:t>
            </a:r>
          </a:p>
          <a:p>
            <a:pPr lvl="1">
              <a:lnSpc>
                <a:spcPts val="3000"/>
              </a:lnSpc>
            </a:pPr>
            <a:r>
              <a:rPr lang="en-US" dirty="0"/>
              <a:t>NPTEL Reinforcement Learning by </a:t>
            </a:r>
            <a:r>
              <a:rPr lang="en-US" dirty="0" err="1"/>
              <a:t>Balaraman</a:t>
            </a:r>
            <a:r>
              <a:rPr lang="en-US" dirty="0"/>
              <a:t> </a:t>
            </a:r>
            <a:r>
              <a:rPr lang="en-US" dirty="0" err="1"/>
              <a:t>Ravindran</a:t>
            </a:r>
            <a:r>
              <a:rPr lang="en-US" dirty="0"/>
              <a:t> (</a:t>
            </a:r>
            <a:r>
              <a:rPr lang="en-US" dirty="0">
                <a:hlinkClick r:id="rId5"/>
              </a:rPr>
              <a:t>Link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0312768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626110" y="181305"/>
            <a:ext cx="7233749" cy="569671"/>
          </a:xfrm>
          <a:prstGeom prst="rect">
            <a:avLst/>
          </a:prstGeom>
        </p:spPr>
        <p:txBody>
          <a:bodyPr vert="horz" wrap="square" lIns="0" tIns="10950" rIns="0" bIns="0" rtlCol="0" anchor="ctr">
            <a:spAutoFit/>
          </a:bodyPr>
          <a:lstStyle/>
          <a:p>
            <a:pPr marL="11527">
              <a:lnSpc>
                <a:spcPct val="100000"/>
              </a:lnSpc>
              <a:spcBef>
                <a:spcPts val="86"/>
              </a:spcBef>
            </a:pPr>
            <a:r>
              <a:rPr lang="en-US" sz="3630" dirty="0"/>
              <a:t>Course Information</a:t>
            </a:r>
            <a:endParaRPr sz="3630" dirty="0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164892" y="1461578"/>
            <a:ext cx="11935668" cy="465542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3000"/>
              </a:lnSpc>
            </a:pPr>
            <a:r>
              <a:rPr lang="en-US" b="1" dirty="0"/>
              <a:t>Evaluation</a:t>
            </a:r>
            <a:r>
              <a:rPr lang="en-US" dirty="0"/>
              <a:t>: 100 </a:t>
            </a:r>
          </a:p>
          <a:p>
            <a:pPr>
              <a:lnSpc>
                <a:spcPts val="3000"/>
              </a:lnSpc>
            </a:pPr>
            <a:r>
              <a:rPr lang="en-US" dirty="0" err="1"/>
              <a:t>Sessional’s</a:t>
            </a:r>
            <a:r>
              <a:rPr lang="en-US" dirty="0"/>
              <a:t> + End Sem = 80</a:t>
            </a:r>
          </a:p>
          <a:p>
            <a:pPr>
              <a:lnSpc>
                <a:spcPts val="3000"/>
              </a:lnSpc>
            </a:pPr>
            <a:r>
              <a:rPr lang="en-US" dirty="0"/>
              <a:t>TA = 20</a:t>
            </a:r>
          </a:p>
          <a:p>
            <a:pPr>
              <a:lnSpc>
                <a:spcPts val="3000"/>
              </a:lnSpc>
            </a:pPr>
            <a:endParaRPr lang="en-US" dirty="0"/>
          </a:p>
          <a:p>
            <a:pPr>
              <a:lnSpc>
                <a:spcPts val="3000"/>
              </a:lnSpc>
            </a:pPr>
            <a:r>
              <a:rPr lang="en-US" b="1" dirty="0"/>
              <a:t>LAB:</a:t>
            </a:r>
            <a:r>
              <a:rPr lang="en-US" dirty="0"/>
              <a:t> 60</a:t>
            </a:r>
          </a:p>
          <a:p>
            <a:pPr>
              <a:lnSpc>
                <a:spcPts val="3000"/>
              </a:lnSpc>
            </a:pPr>
            <a:r>
              <a:rPr lang="en-US" dirty="0"/>
              <a:t>Exam 1: 30</a:t>
            </a:r>
          </a:p>
          <a:p>
            <a:pPr>
              <a:lnSpc>
                <a:spcPts val="3000"/>
              </a:lnSpc>
            </a:pPr>
            <a:r>
              <a:rPr lang="en-US" dirty="0"/>
              <a:t>Project: 30</a:t>
            </a:r>
          </a:p>
        </p:txBody>
      </p:sp>
    </p:spTree>
    <p:extLst>
      <p:ext uri="{BB962C8B-B14F-4D97-AF65-F5344CB8AC3E}">
        <p14:creationId xmlns:p14="http://schemas.microsoft.com/office/powerpoint/2010/main" val="20085901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76820" y="167580"/>
            <a:ext cx="7233749" cy="569671"/>
          </a:xfrm>
          <a:prstGeom prst="rect">
            <a:avLst/>
          </a:prstGeom>
        </p:spPr>
        <p:txBody>
          <a:bodyPr vert="horz" wrap="square" lIns="0" tIns="10950" rIns="0" bIns="0" rtlCol="0" anchor="ctr">
            <a:spAutoFit/>
          </a:bodyPr>
          <a:lstStyle/>
          <a:p>
            <a:pPr marL="11527">
              <a:lnSpc>
                <a:spcPct val="100000"/>
              </a:lnSpc>
              <a:spcBef>
                <a:spcPts val="86"/>
              </a:spcBef>
            </a:pPr>
            <a:r>
              <a:rPr lang="en-US" sz="3630" dirty="0"/>
              <a:t>Reinforcement Learning</a:t>
            </a:r>
            <a:endParaRPr sz="3630" dirty="0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256332" y="1185636"/>
            <a:ext cx="11935668" cy="465542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“</a:t>
            </a:r>
            <a:r>
              <a:rPr lang="en-US" b="1" dirty="0">
                <a:solidFill>
                  <a:srgbClr val="0432FF"/>
                </a:solidFill>
              </a:rPr>
              <a:t>Goal-directed</a:t>
            </a:r>
            <a:r>
              <a:rPr lang="en-US" dirty="0"/>
              <a:t> learning from </a:t>
            </a:r>
            <a:r>
              <a:rPr lang="en-US" b="1" dirty="0">
                <a:solidFill>
                  <a:srgbClr val="FF0000"/>
                </a:solidFill>
              </a:rPr>
              <a:t>interaction</a:t>
            </a:r>
            <a:r>
              <a:rPr lang="en-US" b="1" dirty="0"/>
              <a:t> </a:t>
            </a:r>
            <a:r>
              <a:rPr lang="en-US" dirty="0"/>
              <a:t>in an </a:t>
            </a:r>
            <a:r>
              <a:rPr lang="en-US" b="1" dirty="0">
                <a:solidFill>
                  <a:srgbClr val="0432FF"/>
                </a:solidFill>
              </a:rPr>
              <a:t>uncertain</a:t>
            </a:r>
            <a:r>
              <a:rPr lang="en-US" dirty="0">
                <a:solidFill>
                  <a:srgbClr val="0432FF"/>
                </a:solidFill>
              </a:rPr>
              <a:t> </a:t>
            </a:r>
            <a:r>
              <a:rPr lang="en-US" dirty="0"/>
              <a:t>environment” </a:t>
            </a:r>
            <a:r>
              <a:rPr lang="mr-IN" dirty="0"/>
              <a:t>–</a:t>
            </a:r>
            <a:r>
              <a:rPr lang="en-US" dirty="0"/>
              <a:t> </a:t>
            </a:r>
            <a:r>
              <a:rPr lang="en-US" sz="2000" dirty="0">
                <a:latin typeface="Arial Unicode MS" charset="0"/>
                <a:ea typeface="Arial Unicode MS" charset="0"/>
                <a:cs typeface="Arial Unicode MS" charset="0"/>
              </a:rPr>
              <a:t>Reinforcement Learning: An Introduction, Sutton and </a:t>
            </a:r>
            <a:r>
              <a:rPr lang="en-US" sz="2000" dirty="0" err="1">
                <a:latin typeface="Arial Unicode MS" charset="0"/>
                <a:ea typeface="Arial Unicode MS" charset="0"/>
                <a:cs typeface="Arial Unicode MS" charset="0"/>
              </a:rPr>
              <a:t>Barto</a:t>
            </a:r>
            <a:r>
              <a:rPr lang="en-US" sz="2000" dirty="0">
                <a:latin typeface="Arial Unicode MS" charset="0"/>
                <a:ea typeface="Arial Unicode MS" charset="0"/>
                <a:cs typeface="Arial Unicode MS" charset="0"/>
              </a:rPr>
              <a:t>, Second Edition</a:t>
            </a:r>
          </a:p>
          <a:p>
            <a:endParaRPr lang="en-US" dirty="0"/>
          </a:p>
        </p:txBody>
      </p:sp>
      <p:pic>
        <p:nvPicPr>
          <p:cNvPr id="1026" name="Picture 2" descr="qmaze">
            <a:extLst>
              <a:ext uri="{FF2B5EF4-FFF2-40B4-BE49-F238E27FC236}">
                <a16:creationId xmlns:a16="http://schemas.microsoft.com/office/drawing/2014/main" id="{BA8522F8-C60B-1FAB-4E4C-2EC25075CA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3788" y="2013858"/>
            <a:ext cx="4894392" cy="4894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904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88788" y="74692"/>
            <a:ext cx="7233749" cy="569671"/>
          </a:xfrm>
          <a:prstGeom prst="rect">
            <a:avLst/>
          </a:prstGeom>
        </p:spPr>
        <p:txBody>
          <a:bodyPr vert="horz" wrap="square" lIns="0" tIns="10950" rIns="0" bIns="0" rtlCol="0" anchor="ctr">
            <a:spAutoFit/>
          </a:bodyPr>
          <a:lstStyle/>
          <a:p>
            <a:pPr marL="11527">
              <a:lnSpc>
                <a:spcPct val="100000"/>
              </a:lnSpc>
              <a:spcBef>
                <a:spcPts val="86"/>
              </a:spcBef>
            </a:pPr>
            <a:r>
              <a:rPr lang="en-US" sz="3630" dirty="0"/>
              <a:t>Reinforcement </a:t>
            </a:r>
            <a:r>
              <a:rPr lang="en-US" sz="3630" dirty="0">
                <a:solidFill>
                  <a:srgbClr val="FF0000"/>
                </a:solidFill>
              </a:rPr>
              <a:t>Learning</a:t>
            </a:r>
            <a:endParaRPr sz="3630" dirty="0">
              <a:solidFill>
                <a:srgbClr val="FF0000"/>
              </a:solidFill>
            </a:endParaRPr>
          </a:p>
        </p:txBody>
      </p:sp>
      <p:sp>
        <p:nvSpPr>
          <p:cNvPr id="4" name="Google Shape;88;p12"/>
          <p:cNvSpPr txBox="1"/>
          <p:nvPr/>
        </p:nvSpPr>
        <p:spPr>
          <a:xfrm>
            <a:off x="8184629" y="6513257"/>
            <a:ext cx="3975891" cy="2943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000" dirty="0">
                <a:solidFill>
                  <a:srgbClr val="999999"/>
                </a:solidFill>
              </a:rPr>
              <a:t>Image credit: Melbourne Child Psychology &amp; School Psychology Services</a:t>
            </a:r>
            <a:endParaRPr sz="1000" dirty="0">
              <a:solidFill>
                <a:srgbClr val="999999"/>
              </a:solidFill>
            </a:endParaRP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164892" y="1101287"/>
            <a:ext cx="11935668" cy="465542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Definition of </a:t>
            </a:r>
            <a:r>
              <a:rPr lang="en-US" dirty="0">
                <a:solidFill>
                  <a:srgbClr val="FF0000"/>
                </a:solidFill>
              </a:rPr>
              <a:t>Learning </a:t>
            </a:r>
            <a:r>
              <a:rPr lang="en-US" dirty="0"/>
              <a:t>from Psychology: Learning is a relatively </a:t>
            </a:r>
            <a:r>
              <a:rPr lang="en-US" b="1" dirty="0">
                <a:solidFill>
                  <a:srgbClr val="0432FF"/>
                </a:solidFill>
              </a:rPr>
              <a:t>permanent</a:t>
            </a:r>
            <a:r>
              <a:rPr lang="en-US" dirty="0">
                <a:solidFill>
                  <a:srgbClr val="0432FF"/>
                </a:solidFill>
              </a:rPr>
              <a:t> </a:t>
            </a:r>
            <a:r>
              <a:rPr lang="en-US" dirty="0"/>
              <a:t>change in behavior that occurs through </a:t>
            </a:r>
            <a:r>
              <a:rPr lang="en-US" b="1" dirty="0">
                <a:solidFill>
                  <a:srgbClr val="0432FF"/>
                </a:solidFill>
              </a:rPr>
              <a:t>experience</a:t>
            </a:r>
            <a:r>
              <a:rPr lang="en-US" dirty="0"/>
              <a:t>. It</a:t>
            </a:r>
            <a:r>
              <a:rPr lang="mr-IN" dirty="0"/>
              <a:t>’</a:t>
            </a:r>
            <a:r>
              <a:rPr lang="en-US" dirty="0"/>
              <a:t>s a </a:t>
            </a:r>
            <a:r>
              <a:rPr lang="en-US" b="1" dirty="0">
                <a:solidFill>
                  <a:srgbClr val="0432FF"/>
                </a:solidFill>
              </a:rPr>
              <a:t>continuous</a:t>
            </a:r>
            <a:r>
              <a:rPr lang="en-US" dirty="0">
                <a:solidFill>
                  <a:srgbClr val="0432FF"/>
                </a:solidFill>
              </a:rPr>
              <a:t> </a:t>
            </a:r>
            <a:r>
              <a:rPr lang="en-US" dirty="0"/>
              <a:t>and </a:t>
            </a:r>
            <a:r>
              <a:rPr lang="en-US" b="1" dirty="0">
                <a:solidFill>
                  <a:srgbClr val="0432FF"/>
                </a:solidFill>
              </a:rPr>
              <a:t>gradual</a:t>
            </a:r>
            <a:r>
              <a:rPr lang="en-US" dirty="0">
                <a:solidFill>
                  <a:srgbClr val="0432FF"/>
                </a:solidFill>
              </a:rPr>
              <a:t> </a:t>
            </a:r>
            <a:r>
              <a:rPr lang="en-US" dirty="0"/>
              <a:t>process.</a:t>
            </a:r>
          </a:p>
        </p:txBody>
      </p:sp>
      <p:pic>
        <p:nvPicPr>
          <p:cNvPr id="1026" name="Picture 2" descr="https://www.melbournechildpsychology.com.au/wp-content/uploads/2017/09/shutterstock_95571685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3095" y="2597489"/>
            <a:ext cx="5839262" cy="3894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8016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79125" y="130675"/>
            <a:ext cx="7233749" cy="569671"/>
          </a:xfrm>
          <a:prstGeom prst="rect">
            <a:avLst/>
          </a:prstGeom>
        </p:spPr>
        <p:txBody>
          <a:bodyPr vert="horz" wrap="square" lIns="0" tIns="10950" rIns="0" bIns="0" rtlCol="0" anchor="ctr">
            <a:spAutoFit/>
          </a:bodyPr>
          <a:lstStyle/>
          <a:p>
            <a:pPr marL="11527">
              <a:lnSpc>
                <a:spcPct val="100000"/>
              </a:lnSpc>
              <a:spcBef>
                <a:spcPts val="86"/>
              </a:spcBef>
            </a:pPr>
            <a:r>
              <a:rPr lang="en-US" sz="3630" dirty="0"/>
              <a:t>Some more of Psychology</a:t>
            </a:r>
            <a:endParaRPr sz="3630" dirty="0">
              <a:solidFill>
                <a:srgbClr val="FF0000"/>
              </a:solidFill>
            </a:endParaRP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256332" y="1101287"/>
            <a:ext cx="11935668" cy="4655425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>
                <a:solidFill>
                  <a:srgbClr val="FF0000"/>
                </a:solidFill>
                <a:latin typeface="Segoe UI"/>
                <a:cs typeface="Segoe UI"/>
              </a:rPr>
              <a:t>Classical Conditioning</a:t>
            </a:r>
            <a:r>
              <a:rPr lang="en-US" sz="2400" dirty="0">
                <a:latin typeface="Segoe UI"/>
                <a:cs typeface="Segoe UI"/>
              </a:rPr>
              <a:t>: Theory developed by Ivan Pavlov (Nobel prize in 1904).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2050" name="Picture 2" descr="van Pavlov NLM3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46" y="1568695"/>
            <a:ext cx="1682789" cy="2371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upload.wikimedia.org/wikipedia/commons/a/aa/Ivan_Pavlov_research_on_dog%27s_reflex_setup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0598" y="1568695"/>
            <a:ext cx="4388979" cy="2476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637FA63-A13E-4304-0A40-61149345A166}"/>
              </a:ext>
            </a:extLst>
          </p:cNvPr>
          <p:cNvSpPr txBox="1"/>
          <p:nvPr/>
        </p:nvSpPr>
        <p:spPr>
          <a:xfrm>
            <a:off x="6341499" y="1576767"/>
            <a:ext cx="594424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Classical conditioning is a learning process where an organism learns to associate two stimuli, leading to a change in behavior.</a:t>
            </a:r>
            <a:endParaRPr lang="en-IN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0C40EF0-F375-DAC4-29CF-9ECD6A4AAACD}"/>
              </a:ext>
            </a:extLst>
          </p:cNvPr>
          <p:cNvSpPr txBox="1"/>
          <p:nvPr/>
        </p:nvSpPr>
        <p:spPr>
          <a:xfrm>
            <a:off x="-1" y="4088976"/>
            <a:ext cx="638213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600" b="1" dirty="0"/>
              <a:t>Unconditioned Stimulus (US):</a:t>
            </a:r>
            <a:r>
              <a:rPr lang="en-US" sz="1600" dirty="0"/>
              <a:t> This is a stimulus that naturally triggers a response without prior learning. Here, </a:t>
            </a:r>
            <a:r>
              <a:rPr lang="en-US" sz="1600" b="1" dirty="0"/>
              <a:t>food</a:t>
            </a:r>
            <a:r>
              <a:rPr lang="en-US" sz="1600" dirty="0"/>
              <a:t> is the unconditioned stimulus because it naturally causes the dog to salivate.</a:t>
            </a:r>
            <a:endParaRPr lang="en-IN" sz="16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69AAA0F-3940-FC18-6EC3-F86784170CBA}"/>
              </a:ext>
            </a:extLst>
          </p:cNvPr>
          <p:cNvSpPr txBox="1"/>
          <p:nvPr/>
        </p:nvSpPr>
        <p:spPr>
          <a:xfrm>
            <a:off x="36790" y="5008567"/>
            <a:ext cx="622351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600" b="1" dirty="0"/>
              <a:t>Unconditioned Response (UR):</a:t>
            </a:r>
            <a:r>
              <a:rPr lang="en-US" sz="1600" dirty="0"/>
              <a:t> This is an automatic, reflexive reaction to the unconditioned stimulus. For the dog, </a:t>
            </a:r>
            <a:r>
              <a:rPr lang="en-US" sz="1600" b="1" dirty="0"/>
              <a:t>salivation</a:t>
            </a:r>
            <a:r>
              <a:rPr lang="en-US" sz="1600" dirty="0"/>
              <a:t> in response to food is the unconditioned response because it happens instinctively.</a:t>
            </a:r>
            <a:endParaRPr lang="en-IN" sz="16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66EDD3F-A425-28DF-EC0F-D8DC2BAD6D50}"/>
              </a:ext>
            </a:extLst>
          </p:cNvPr>
          <p:cNvSpPr txBox="1"/>
          <p:nvPr/>
        </p:nvSpPr>
        <p:spPr>
          <a:xfrm>
            <a:off x="36789" y="5941479"/>
            <a:ext cx="630470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A </a:t>
            </a:r>
            <a:r>
              <a:rPr lang="en-US" sz="1600" b="1" dirty="0"/>
              <a:t>neutral stimulus</a:t>
            </a:r>
            <a:r>
              <a:rPr lang="en-US" sz="1600" dirty="0"/>
              <a:t> is something that initially does not trigger the unconditioned response. In your example, the sound of a </a:t>
            </a:r>
            <a:r>
              <a:rPr lang="en-US" sz="1600" b="1" dirty="0"/>
              <a:t>bell</a:t>
            </a:r>
            <a:r>
              <a:rPr lang="en-US" sz="1600" dirty="0"/>
              <a:t> is the neutral stimulus because, by itself, it does not cause the dog to salivate.</a:t>
            </a:r>
            <a:endParaRPr lang="en-IN" sz="16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140DA4A-6876-FF56-7663-342AE21C86BC}"/>
              </a:ext>
            </a:extLst>
          </p:cNvPr>
          <p:cNvSpPr txBox="1"/>
          <p:nvPr/>
        </p:nvSpPr>
        <p:spPr>
          <a:xfrm>
            <a:off x="6394379" y="2840027"/>
            <a:ext cx="576922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600" b="1" dirty="0"/>
              <a:t>Conditioning Phase: </a:t>
            </a:r>
            <a:r>
              <a:rPr lang="en-US" sz="1600" dirty="0"/>
              <a:t>During conditioning, the neutral stimulus (bell) is repeatedly paired with the unconditioned stimulus (food). Over time, the dog begins to associate the bell with the food.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BF0E4CF-5F89-0B17-C3A0-2A99ED233B4A}"/>
              </a:ext>
            </a:extLst>
          </p:cNvPr>
          <p:cNvSpPr txBox="1"/>
          <p:nvPr/>
        </p:nvSpPr>
        <p:spPr>
          <a:xfrm>
            <a:off x="6479577" y="4010954"/>
            <a:ext cx="5570183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600" b="1" dirty="0"/>
              <a:t>Conditioned Stimulus (CS): </a:t>
            </a:r>
            <a:r>
              <a:rPr lang="en-US" sz="1600" dirty="0"/>
              <a:t>After repeated pairings, the previously neutral stimulus (bell) becomes a </a:t>
            </a:r>
            <a:r>
              <a:rPr lang="en-US" sz="1600" b="1" dirty="0"/>
              <a:t>conditioned stimulus (CS)</a:t>
            </a:r>
            <a:r>
              <a:rPr lang="en-US" sz="1600" dirty="0"/>
              <a:t>. Now, the dog salivates even when it hears the bell, without seeing the food.</a:t>
            </a:r>
          </a:p>
          <a:p>
            <a:pPr algn="just"/>
            <a:endParaRPr lang="en-US" sz="1600" dirty="0"/>
          </a:p>
          <a:p>
            <a:pPr algn="just"/>
            <a:r>
              <a:rPr lang="en-US" sz="1600" b="1" dirty="0"/>
              <a:t>Conditioned Response (CR): </a:t>
            </a:r>
            <a:r>
              <a:rPr lang="en-US" sz="1600" dirty="0"/>
              <a:t>The salivation triggered by the bell is the </a:t>
            </a:r>
            <a:r>
              <a:rPr lang="en-US" sz="1600" b="1" dirty="0"/>
              <a:t>conditioned response (CR)</a:t>
            </a:r>
            <a:r>
              <a:rPr lang="en-US" sz="1600" dirty="0"/>
              <a:t> because it is a learned behavior resulting from the association.</a:t>
            </a:r>
          </a:p>
        </p:txBody>
      </p:sp>
    </p:spTree>
    <p:extLst>
      <p:ext uri="{BB962C8B-B14F-4D97-AF65-F5344CB8AC3E}">
        <p14:creationId xmlns:p14="http://schemas.microsoft.com/office/powerpoint/2010/main" val="205830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/>
      <p:bldP spid="13" grpId="0"/>
      <p:bldP spid="15" grpId="0"/>
      <p:bldP spid="1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83D49B-177D-208F-74A5-544A167DD1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A35600E5-33D5-38A2-9D19-7EAE6E9D827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79125" y="130675"/>
            <a:ext cx="7233749" cy="569671"/>
          </a:xfrm>
          <a:prstGeom prst="rect">
            <a:avLst/>
          </a:prstGeom>
        </p:spPr>
        <p:txBody>
          <a:bodyPr vert="horz" wrap="square" lIns="0" tIns="10950" rIns="0" bIns="0" rtlCol="0" anchor="ctr">
            <a:spAutoFit/>
          </a:bodyPr>
          <a:lstStyle/>
          <a:p>
            <a:pPr marL="11527">
              <a:lnSpc>
                <a:spcPct val="100000"/>
              </a:lnSpc>
              <a:spcBef>
                <a:spcPts val="86"/>
              </a:spcBef>
            </a:pPr>
            <a:r>
              <a:rPr lang="en-US" sz="3630" dirty="0"/>
              <a:t>Some more of Psychology</a:t>
            </a:r>
            <a:endParaRPr sz="3630" dirty="0">
              <a:solidFill>
                <a:srgbClr val="FF0000"/>
              </a:solidFill>
            </a:endParaRPr>
          </a:p>
        </p:txBody>
      </p:sp>
      <p:sp>
        <p:nvSpPr>
          <p:cNvPr id="4" name="Google Shape;88;p12">
            <a:extLst>
              <a:ext uri="{FF2B5EF4-FFF2-40B4-BE49-F238E27FC236}">
                <a16:creationId xmlns:a16="http://schemas.microsoft.com/office/drawing/2014/main" id="{A6AA3E16-4F6E-DC73-7793-4F0D22797BC5}"/>
              </a:ext>
            </a:extLst>
          </p:cNvPr>
          <p:cNvSpPr txBox="1"/>
          <p:nvPr/>
        </p:nvSpPr>
        <p:spPr>
          <a:xfrm>
            <a:off x="9923783" y="6492278"/>
            <a:ext cx="2268217" cy="340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000" dirty="0">
                <a:solidFill>
                  <a:srgbClr val="999999"/>
                </a:solidFill>
              </a:rPr>
              <a:t>Images credit</a:t>
            </a:r>
            <a:r>
              <a:rPr lang="en-US" sz="1000">
                <a:solidFill>
                  <a:srgbClr val="999999"/>
                </a:solidFill>
              </a:rPr>
              <a:t>: Wikipedia</a:t>
            </a:r>
            <a:endParaRPr sz="1000" dirty="0">
              <a:solidFill>
                <a:srgbClr val="999999"/>
              </a:solidFill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7D6E12E-1456-E519-5153-D08E5ED94B02}"/>
              </a:ext>
            </a:extLst>
          </p:cNvPr>
          <p:cNvSpPr txBox="1">
            <a:spLocks/>
          </p:cNvSpPr>
          <p:nvPr/>
        </p:nvSpPr>
        <p:spPr>
          <a:xfrm>
            <a:off x="164892" y="1521538"/>
            <a:ext cx="11935668" cy="4655425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>
                <a:solidFill>
                  <a:srgbClr val="FF0000"/>
                </a:solidFill>
                <a:latin typeface="Segoe UI"/>
                <a:cs typeface="Segoe UI"/>
              </a:rPr>
              <a:t>Classical Conditioning</a:t>
            </a:r>
            <a:r>
              <a:rPr lang="en-US" sz="2400" dirty="0">
                <a:latin typeface="Segoe UI"/>
                <a:cs typeface="Segoe UI"/>
              </a:rPr>
              <a:t>: Theory developed by Ivan Pavlov (Nobel prize in 1904).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>
                <a:latin typeface="Segoe UI"/>
                <a:cs typeface="Segoe UI"/>
              </a:rPr>
              <a:t>Dog salivates seeing the food (</a:t>
            </a:r>
            <a:r>
              <a:rPr lang="en-US" sz="2400" u="sng" dirty="0">
                <a:latin typeface="Segoe UI"/>
                <a:cs typeface="Segoe UI"/>
              </a:rPr>
              <a:t>Unconditioned response</a:t>
            </a:r>
            <a:r>
              <a:rPr lang="en-US" sz="2400" dirty="0">
                <a:latin typeface="Segoe UI"/>
                <a:cs typeface="Segoe UI"/>
              </a:rPr>
              <a:t> [salivating] to </a:t>
            </a:r>
            <a:r>
              <a:rPr lang="en-US" sz="2400" u="sng" dirty="0">
                <a:latin typeface="Segoe UI"/>
                <a:cs typeface="Segoe UI"/>
              </a:rPr>
              <a:t>Unconditioned Stimulus</a:t>
            </a:r>
            <a:r>
              <a:rPr lang="en-US" sz="2400" dirty="0">
                <a:latin typeface="Segoe UI"/>
                <a:cs typeface="Segoe UI"/>
              </a:rPr>
              <a:t> [food])</a:t>
            </a:r>
          </a:p>
          <a:p>
            <a:r>
              <a:rPr lang="en-US" sz="2400" dirty="0">
                <a:latin typeface="Segoe UI"/>
                <a:cs typeface="Segoe UI"/>
              </a:rPr>
              <a:t>Dog salivates hearing the bell (</a:t>
            </a:r>
            <a:r>
              <a:rPr lang="en-US" sz="2400" u="sng" dirty="0">
                <a:latin typeface="Segoe UI"/>
                <a:cs typeface="Segoe UI"/>
              </a:rPr>
              <a:t>Conditioned response</a:t>
            </a:r>
            <a:r>
              <a:rPr lang="en-US" sz="2400" dirty="0">
                <a:latin typeface="Segoe UI"/>
                <a:cs typeface="Segoe UI"/>
              </a:rPr>
              <a:t> [salivating] to </a:t>
            </a:r>
            <a:r>
              <a:rPr lang="en-US" sz="2400" u="sng" dirty="0">
                <a:latin typeface="Segoe UI"/>
                <a:cs typeface="Segoe UI"/>
              </a:rPr>
              <a:t>Conditioned Stimulus</a:t>
            </a:r>
            <a:r>
              <a:rPr lang="en-US" sz="2400" dirty="0">
                <a:latin typeface="Segoe UI"/>
                <a:cs typeface="Segoe UI"/>
              </a:rPr>
              <a:t> [bell]). Learning to associate bell to salivation via food.</a:t>
            </a:r>
          </a:p>
        </p:txBody>
      </p:sp>
      <p:pic>
        <p:nvPicPr>
          <p:cNvPr id="2050" name="Picture 2" descr="van Pavlov NLM3.jpg">
            <a:extLst>
              <a:ext uri="{FF2B5EF4-FFF2-40B4-BE49-F238E27FC236}">
                <a16:creationId xmlns:a16="http://schemas.microsoft.com/office/drawing/2014/main" id="{3637AD51-548A-35EC-33C5-574AC787E8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7657" y="2091209"/>
            <a:ext cx="1682789" cy="2371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upload.wikimedia.org/wikipedia/commons/a/aa/Ivan_Pavlov_research_on_dog%27s_reflex_setup.jpg">
            <a:extLst>
              <a:ext uri="{FF2B5EF4-FFF2-40B4-BE49-F238E27FC236}">
                <a16:creationId xmlns:a16="http://schemas.microsoft.com/office/drawing/2014/main" id="{E135F0F2-5DB3-75EE-422A-78DC4E80DC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4962" y="2091209"/>
            <a:ext cx="4388979" cy="2476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3782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nter4AITemplate" id="{0D5693AE-206D-E541-A370-EAE42AF6800D}" vid="{4B2C9114-E5EC-7D4A-AE95-EC178593E73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Center4AITemplate</Template>
  <TotalTime>22432</TotalTime>
  <Words>1964</Words>
  <Application>Microsoft Office PowerPoint</Application>
  <PresentationFormat>Widescreen</PresentationFormat>
  <Paragraphs>200</Paragraphs>
  <Slides>25</Slides>
  <Notes>24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Arial</vt:lpstr>
      <vt:lpstr>Arial Unicode MS</vt:lpstr>
      <vt:lpstr>Calibri</vt:lpstr>
      <vt:lpstr>Cambria Math</vt:lpstr>
      <vt:lpstr>Quattrocento Sans</vt:lpstr>
      <vt:lpstr>Segoe UI</vt:lpstr>
      <vt:lpstr>Office Theme</vt:lpstr>
      <vt:lpstr>Reinforcement Learning</vt:lpstr>
      <vt:lpstr>Course Information</vt:lpstr>
      <vt:lpstr>Course Materials</vt:lpstr>
      <vt:lpstr>Online Material</vt:lpstr>
      <vt:lpstr>Course Information</vt:lpstr>
      <vt:lpstr>Reinforcement Learning</vt:lpstr>
      <vt:lpstr>Reinforcement Learning</vt:lpstr>
      <vt:lpstr>Some more of Psychology</vt:lpstr>
      <vt:lpstr>Some more of Psychology</vt:lpstr>
      <vt:lpstr>Some more of Psychology</vt:lpstr>
      <vt:lpstr>Some more of Psychology</vt:lpstr>
      <vt:lpstr>Some more of Psychology</vt:lpstr>
      <vt:lpstr>Some more of Psychology</vt:lpstr>
      <vt:lpstr>Some more of Psychology</vt:lpstr>
      <vt:lpstr>PowerPoint Presentation</vt:lpstr>
      <vt:lpstr>Some more of Psychology</vt:lpstr>
      <vt:lpstr>Reinforcement Learning Setting</vt:lpstr>
      <vt:lpstr>Reinforcement Learning Setting</vt:lpstr>
      <vt:lpstr>Reinforcement Learning Setting</vt:lpstr>
      <vt:lpstr>Distinguishing Features of Reinforcement Learning </vt:lpstr>
      <vt:lpstr>When to use Reinforcement Learning </vt:lpstr>
      <vt:lpstr>Supervised, Unsupervised and Reinforcement Learning</vt:lpstr>
      <vt:lpstr>Supervised, Unsupervised and Reinforcement Learning</vt:lpstr>
      <vt:lpstr>RL Algorithm Landscape</vt:lpstr>
      <vt:lpstr>Stems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Learning Foundations and Applications</dc:title>
  <dc:creator>Das, Abir</dc:creator>
  <cp:lastModifiedBy>prerna mishra</cp:lastModifiedBy>
  <cp:revision>559</cp:revision>
  <cp:lastPrinted>2019-07-16T19:24:24Z</cp:lastPrinted>
  <dcterms:created xsi:type="dcterms:W3CDTF">2019-01-13T09:33:50Z</dcterms:created>
  <dcterms:modified xsi:type="dcterms:W3CDTF">2025-01-13T06:26:09Z</dcterms:modified>
</cp:coreProperties>
</file>

<file path=docProps/thumbnail.jpeg>
</file>